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4" r:id="rId3"/>
    <p:sldId id="295" r:id="rId4"/>
    <p:sldId id="291" r:id="rId5"/>
    <p:sldId id="258" r:id="rId6"/>
    <p:sldId id="260" r:id="rId7"/>
    <p:sldId id="261" r:id="rId8"/>
    <p:sldId id="262" r:id="rId9"/>
    <p:sldId id="264" r:id="rId10"/>
    <p:sldId id="298" r:id="rId11"/>
    <p:sldId id="265" r:id="rId12"/>
    <p:sldId id="296" r:id="rId13"/>
    <p:sldId id="297" r:id="rId14"/>
    <p:sldId id="270" r:id="rId15"/>
    <p:sldId id="290" r:id="rId16"/>
    <p:sldId id="273" r:id="rId17"/>
    <p:sldId id="299" r:id="rId18"/>
    <p:sldId id="266" r:id="rId19"/>
    <p:sldId id="300" r:id="rId20"/>
    <p:sldId id="301" r:id="rId21"/>
    <p:sldId id="275"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600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297" autoAdjust="0"/>
    <p:restoredTop sz="94660"/>
  </p:normalViewPr>
  <p:slideViewPr>
    <p:cSldViewPr snapToGrid="0">
      <p:cViewPr varScale="1">
        <p:scale>
          <a:sx n="85" d="100"/>
          <a:sy n="85" d="100"/>
        </p:scale>
        <p:origin x="-84" y="-14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pPr/>
              <a:t>01/12/2021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xmlns="" val="276893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pPr/>
              <a:t>01/12/2021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xmlns="" val="101661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pPr/>
              <a:t>01/12/2021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xmlns="" val="33452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pPr/>
              <a:t>01/12/2021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xmlns="" val="2976101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81DA03-A8EF-418C-A0D6-80D369E83D22}" type="datetimeFigureOut">
              <a:rPr lang="vi-VN" smtClean="0"/>
              <a:pPr/>
              <a:t>01/12/2021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xmlns="" val="387644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F81DA03-A8EF-418C-A0D6-80D369E83D22}" type="datetimeFigureOut">
              <a:rPr lang="vi-VN" smtClean="0"/>
              <a:pPr/>
              <a:t>01/12/2021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xmlns="" val="396102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F81DA03-A8EF-418C-A0D6-80D369E83D22}" type="datetimeFigureOut">
              <a:rPr lang="vi-VN" smtClean="0"/>
              <a:pPr/>
              <a:t>01/12/2021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xmlns="" val="351423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F81DA03-A8EF-418C-A0D6-80D369E83D22}" type="datetimeFigureOut">
              <a:rPr lang="vi-VN" smtClean="0"/>
              <a:pPr/>
              <a:t>01/12/2021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xmlns="" val="209438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1DA03-A8EF-418C-A0D6-80D369E83D22}" type="datetimeFigureOut">
              <a:rPr lang="vi-VN" smtClean="0"/>
              <a:pPr/>
              <a:t>01/12/2021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xmlns="" val="420160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81DA03-A8EF-418C-A0D6-80D369E83D22}" type="datetimeFigureOut">
              <a:rPr lang="vi-VN" smtClean="0"/>
              <a:pPr/>
              <a:t>01/12/2021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xmlns="" val="282775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81DA03-A8EF-418C-A0D6-80D369E83D22}" type="datetimeFigureOut">
              <a:rPr lang="vi-VN" smtClean="0"/>
              <a:pPr/>
              <a:t>01/12/2021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xmlns="" val="412078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1DA03-A8EF-418C-A0D6-80D369E83D22}" type="datetimeFigureOut">
              <a:rPr lang="vi-VN" smtClean="0"/>
              <a:pPr/>
              <a:t>01/12/2021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136EE-06F1-473B-90C1-AF86F8C2F08D}" type="slidenum">
              <a:rPr lang="vi-VN" smtClean="0"/>
              <a:pPr/>
              <a:t>‹#›</a:t>
            </a:fld>
            <a:endParaRPr lang="vi-VN"/>
          </a:p>
        </p:txBody>
      </p:sp>
    </p:spTree>
    <p:extLst>
      <p:ext uri="{BB962C8B-B14F-4D97-AF65-F5344CB8AC3E}">
        <p14:creationId xmlns:p14="http://schemas.microsoft.com/office/powerpoint/2010/main" xmlns="" val="1814942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ôi đang đi Học Phim Hoạt Hình Banner Poster Khai Mạc Mùa Đi, Học, Màu,  Hoạt Hình nền Vector để tải xuống miễn phí"/>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Rectangle 2"/>
          <p:cNvSpPr/>
          <p:nvPr/>
        </p:nvSpPr>
        <p:spPr>
          <a:xfrm>
            <a:off x="4031806" y="2036590"/>
            <a:ext cx="7986008" cy="923330"/>
          </a:xfrm>
          <a:prstGeom prst="rect">
            <a:avLst/>
          </a:prstGeom>
          <a:noFill/>
        </p:spPr>
        <p:txBody>
          <a:bodyPr spcFirstLastPara="1" wrap="none" lIns="91440" tIns="45720" rIns="91440" bIns="45720" numCol="1">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cap="none" spc="50" dirty="0" smtClean="0">
                <a:ln w="11430"/>
                <a:solidFill>
                  <a:srgbClr val="FF0066"/>
                </a:solidFill>
                <a:effectLst>
                  <a:outerShdw blurRad="76200" dist="50800" dir="5400000" algn="tl" rotWithShape="0">
                    <a:srgbClr val="000000">
                      <a:alpha val="65000"/>
                    </a:srgbClr>
                  </a:outerShdw>
                </a:effectLst>
                <a:latin typeface="VNI-Avo" pitchFamily="2" charset="0"/>
              </a:rPr>
              <a:t>CHAØO MÖØNG CAÙC EM</a:t>
            </a:r>
            <a:endParaRPr lang="en-US" sz="4800" b="1" cap="none" spc="50" dirty="0">
              <a:ln w="11430"/>
              <a:solidFill>
                <a:srgbClr val="FF0066"/>
              </a:solidFill>
              <a:effectLst>
                <a:outerShdw blurRad="76200" dist="50800" dir="5400000" algn="tl" rotWithShape="0">
                  <a:srgbClr val="000000">
                    <a:alpha val="65000"/>
                  </a:srgbClr>
                </a:outerShdw>
              </a:effectLst>
              <a:latin typeface="VNI-Avo" pitchFamily="2" charset="0"/>
            </a:endParaRPr>
          </a:p>
        </p:txBody>
      </p:sp>
      <p:sp>
        <p:nvSpPr>
          <p:cNvPr id="4" name="Rectangle 3"/>
          <p:cNvSpPr/>
          <p:nvPr/>
        </p:nvSpPr>
        <p:spPr>
          <a:xfrm>
            <a:off x="3713384" y="3157584"/>
            <a:ext cx="8334737" cy="923330"/>
          </a:xfrm>
          <a:prstGeom prst="rect">
            <a:avLst/>
          </a:prstGeom>
          <a:noFill/>
        </p:spPr>
        <p:txBody>
          <a:bodyPr spcFirstLastPara="1" wrap="none" lIns="91440" tIns="45720" rIns="91440" bIns="45720" numCol="1">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dirty="0" smtClean="0">
                <a:ln w="11430"/>
                <a:solidFill>
                  <a:srgbClr val="FF0066"/>
                </a:solidFill>
                <a:effectLst>
                  <a:outerShdw blurRad="76200" dist="50800" dir="5400000" algn="tl" rotWithShape="0">
                    <a:srgbClr val="000000">
                      <a:alpha val="65000"/>
                    </a:srgbClr>
                  </a:outerShdw>
                </a:effectLst>
                <a:latin typeface="VNI-Avo" pitchFamily="2" charset="0"/>
              </a:rPr>
              <a:t>ÑEÁN VÔÙI TIEÁT HOÏC</a:t>
            </a:r>
            <a:endParaRPr lang="en-US" sz="4800" b="1" cap="none" spc="50" dirty="0">
              <a:ln w="11430"/>
              <a:solidFill>
                <a:srgbClr val="FF0066"/>
              </a:solidFill>
              <a:effectLst>
                <a:outerShdw blurRad="76200" dist="50800" dir="5400000" algn="tl" rotWithShape="0">
                  <a:srgbClr val="000000">
                    <a:alpha val="65000"/>
                  </a:srgbClr>
                </a:outerShdw>
              </a:effectLst>
              <a:latin typeface="VNI-Avo" pitchFamily="2" charset="0"/>
            </a:endParaRPr>
          </a:p>
        </p:txBody>
      </p:sp>
      <p:sp>
        <p:nvSpPr>
          <p:cNvPr id="5" name="Rectangle 4"/>
          <p:cNvSpPr/>
          <p:nvPr/>
        </p:nvSpPr>
        <p:spPr>
          <a:xfrm>
            <a:off x="3731972" y="4179762"/>
            <a:ext cx="8334737" cy="923330"/>
          </a:xfrm>
          <a:prstGeom prst="rect">
            <a:avLst/>
          </a:prstGeom>
          <a:noFill/>
        </p:spPr>
        <p:txBody>
          <a:bodyPr spcFirstLastPara="1" wrap="none" lIns="91440" tIns="45720" rIns="91440" bIns="45720" numCol="1">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dirty="0" smtClean="0">
                <a:ln w="11430"/>
                <a:solidFill>
                  <a:srgbClr val="FF0066"/>
                </a:solidFill>
                <a:effectLst>
                  <a:outerShdw blurRad="76200" dist="50800" dir="5400000" algn="tl" rotWithShape="0">
                    <a:srgbClr val="000000">
                      <a:alpha val="65000"/>
                    </a:srgbClr>
                  </a:outerShdw>
                </a:effectLst>
                <a:latin typeface="VNI-Avo" pitchFamily="2" charset="0"/>
              </a:rPr>
              <a:t>HOÂM NAY!</a:t>
            </a:r>
            <a:endParaRPr lang="en-US" sz="4800" b="1" cap="none" spc="50" dirty="0">
              <a:ln w="11430"/>
              <a:solidFill>
                <a:srgbClr val="FF0066"/>
              </a:solidFill>
              <a:effectLst>
                <a:outerShdw blurRad="76200" dist="50800" dir="5400000" algn="tl" rotWithShape="0">
                  <a:srgbClr val="000000">
                    <a:alpha val="65000"/>
                  </a:srgbClr>
                </a:outerShdw>
              </a:effectLst>
              <a:latin typeface="VNI-Avo"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9106"/>
            <a:ext cx="3678850" cy="769441"/>
            <a:chOff x="134912" y="70008"/>
            <a:chExt cx="3678850" cy="769441"/>
          </a:xfrm>
        </p:grpSpPr>
        <p:pic>
          <p:nvPicPr>
            <p:cNvPr id="6" name="Picture 5"/>
            <p:cNvPicPr>
              <a:picLocks noChangeAspect="1"/>
            </p:cNvPicPr>
            <p:nvPr/>
          </p:nvPicPr>
          <p:blipFill rotWithShape="1">
            <a:blip r:embed="rId2">
              <a:extLst>
                <a:ext uri="{BEBA8EAE-BF5A-486C-A8C5-ECC9F3942E4B}">
                  <a14:imgProps xmlns:a14="http://schemas.microsoft.com/office/drawing/2010/main" xmlns="">
                    <a14:imgLayer r:embed="rId3">
                      <a14:imgEffect>
                        <a14:backgroundRemoval t="74740" b="78516" l="9590" r="12006"/>
                      </a14:imgEffect>
                    </a14:imgLayer>
                  </a14:imgProps>
                </a:ext>
              </a:extLst>
            </a:blip>
            <a:srcRect l="9599" t="75256" r="87866" b="21465"/>
            <a:stretch/>
          </p:blipFill>
          <p:spPr>
            <a:xfrm>
              <a:off x="134912" y="218040"/>
              <a:ext cx="854440" cy="621409"/>
            </a:xfrm>
            <a:prstGeom prst="rect">
              <a:avLst/>
            </a:prstGeom>
          </p:spPr>
        </p:pic>
        <p:sp>
          <p:nvSpPr>
            <p:cNvPr id="7" name="TextBox 6"/>
            <p:cNvSpPr txBox="1"/>
            <p:nvPr/>
          </p:nvSpPr>
          <p:spPr>
            <a:xfrm>
              <a:off x="1062688" y="70008"/>
              <a:ext cx="2751074" cy="769441"/>
            </a:xfrm>
            <a:prstGeom prst="rect">
              <a:avLst/>
            </a:prstGeom>
            <a:noFill/>
          </p:spPr>
          <p:txBody>
            <a:bodyPr wrap="none" rtlCol="0">
              <a:spAutoFit/>
            </a:bodyPr>
            <a:lstStyle/>
            <a:p>
              <a:r>
                <a:rPr lang="en-US" sz="4400" b="1" dirty="0" smtClean="0">
                  <a:solidFill>
                    <a:srgbClr val="0000FF"/>
                  </a:solidFill>
                  <a:latin typeface="VNI-Avo" pitchFamily="2" charset="0"/>
                  <a:cs typeface="Times New Roman" panose="02020603050405020304" pitchFamily="18" charset="0"/>
                </a:rPr>
                <a:t>Taïo tieáng</a:t>
              </a:r>
              <a:endParaRPr lang="vi-VN" sz="4400" b="1" dirty="0">
                <a:solidFill>
                  <a:srgbClr val="0000FF"/>
                </a:solidFill>
                <a:latin typeface="Times New Roman" panose="02020603050405020304" pitchFamily="18" charset="0"/>
                <a:cs typeface="Times New Roman" panose="02020603050405020304" pitchFamily="18" charset="0"/>
              </a:endParaRPr>
            </a:p>
          </p:txBody>
        </p:sp>
      </p:grpSp>
      <p:sp>
        <p:nvSpPr>
          <p:cNvPr id="8" name="Rectangle 7"/>
          <p:cNvSpPr/>
          <p:nvPr/>
        </p:nvSpPr>
        <p:spPr>
          <a:xfrm rot="10800000" flipV="1">
            <a:off x="401435" y="1282977"/>
            <a:ext cx="2821267" cy="1862048"/>
          </a:xfrm>
          <a:prstGeom prst="rect">
            <a:avLst/>
          </a:prstGeom>
        </p:spPr>
        <p:txBody>
          <a:bodyPr wrap="square">
            <a:spAutoFit/>
          </a:bodyPr>
          <a:lstStyle/>
          <a:p>
            <a:r>
              <a:rPr lang="en-US" sz="11500" b="1" dirty="0" smtClean="0">
                <a:solidFill>
                  <a:srgbClr val="FF0000"/>
                </a:solidFill>
                <a:latin typeface="VNI-Avo" pitchFamily="2" charset="0"/>
                <a:cs typeface="Times New Roman" panose="02020603050405020304" pitchFamily="18" charset="0"/>
              </a:rPr>
              <a:t>om</a:t>
            </a:r>
            <a:endParaRPr lang="vi-VN" sz="115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434589" y="1683835"/>
            <a:ext cx="1777094" cy="10698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err="1">
                <a:latin typeface="VNI-Avo" pitchFamily="2" charset="0"/>
                <a:cs typeface="Times New Roman" panose="02020603050405020304" pitchFamily="18" charset="0"/>
              </a:rPr>
              <a:t>kh</a:t>
            </a:r>
            <a:endParaRPr lang="vi-VN" sz="8800" dirty="0">
              <a:latin typeface="Times New Roman" panose="02020603050405020304" pitchFamily="18" charset="0"/>
              <a:cs typeface="Times New Roman" panose="02020603050405020304" pitchFamily="18" charset="0"/>
            </a:endParaRPr>
          </a:p>
        </p:txBody>
      </p:sp>
      <p:sp>
        <p:nvSpPr>
          <p:cNvPr id="10" name="Rectangle 9"/>
          <p:cNvSpPr/>
          <p:nvPr/>
        </p:nvSpPr>
        <p:spPr>
          <a:xfrm>
            <a:off x="5575610" y="1672683"/>
            <a:ext cx="2185762" cy="10810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solidFill>
                  <a:srgbClr val="FF0000"/>
                </a:solidFill>
                <a:latin typeface="VNI-Avo" pitchFamily="2" charset="0"/>
                <a:cs typeface="Times New Roman" panose="02020603050405020304" pitchFamily="18" charset="0"/>
              </a:rPr>
              <a:t>om</a:t>
            </a:r>
            <a:endParaRPr lang="vi-VN" sz="8800" dirty="0">
              <a:solidFill>
                <a:srgbClr val="FF0000"/>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V="1">
            <a:off x="5211683" y="2335864"/>
            <a:ext cx="363927" cy="5576"/>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8469188" y="1605777"/>
            <a:ext cx="3484920" cy="12154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err="1">
                <a:solidFill>
                  <a:srgbClr val="FF0000"/>
                </a:solidFill>
                <a:latin typeface="VNI-Avo" pitchFamily="2" charset="0"/>
                <a:cs typeface="Times New Roman" panose="02020603050405020304" pitchFamily="18" charset="0"/>
              </a:rPr>
              <a:t>khom</a:t>
            </a:r>
            <a:endParaRPr lang="vi-VN" sz="8800" dirty="0">
              <a:solidFill>
                <a:srgbClr val="FF0000"/>
              </a:solidFill>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7761372" y="2313180"/>
            <a:ext cx="7100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6" descr="Ghim của Nguyenthile trên 长草颜团子 Budding Pop | Đang yêu, Mèo kitty, Mèo con"/>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10188042" y="4562478"/>
            <a:ext cx="2438400"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Rectangle 20"/>
          <p:cNvSpPr/>
          <p:nvPr/>
        </p:nvSpPr>
        <p:spPr>
          <a:xfrm>
            <a:off x="3442024" y="2984810"/>
            <a:ext cx="1777094" cy="10698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VNI-Avo" pitchFamily="2" charset="0"/>
                <a:cs typeface="Times New Roman" panose="02020603050405020304" pitchFamily="18" charset="0"/>
              </a:rPr>
              <a:t>g</a:t>
            </a:r>
            <a:endParaRPr lang="vi-VN" sz="8800" dirty="0">
              <a:latin typeface="Times New Roman" panose="02020603050405020304" pitchFamily="18" charset="0"/>
              <a:cs typeface="Times New Roman" panose="02020603050405020304" pitchFamily="18" charset="0"/>
            </a:endParaRPr>
          </a:p>
        </p:txBody>
      </p:sp>
      <p:sp>
        <p:nvSpPr>
          <p:cNvPr id="22" name="Rectangle 21"/>
          <p:cNvSpPr/>
          <p:nvPr/>
        </p:nvSpPr>
        <p:spPr>
          <a:xfrm>
            <a:off x="5583045" y="2973658"/>
            <a:ext cx="2185762" cy="10810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solidFill>
                  <a:srgbClr val="FF0000"/>
                </a:solidFill>
                <a:latin typeface="VNI-Avo" pitchFamily="2" charset="0"/>
                <a:cs typeface="Times New Roman" panose="02020603050405020304" pitchFamily="18" charset="0"/>
              </a:rPr>
              <a:t>om</a:t>
            </a:r>
            <a:endParaRPr lang="vi-VN" sz="8800" dirty="0">
              <a:solidFill>
                <a:srgbClr val="FF0000"/>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V="1">
            <a:off x="5219118" y="3636839"/>
            <a:ext cx="363927" cy="5576"/>
          </a:xfrm>
          <a:prstGeom prst="line">
            <a:avLst/>
          </a:prstGeom>
        </p:spPr>
        <p:style>
          <a:lnRef idx="1">
            <a:schemeClr val="dk1"/>
          </a:lnRef>
          <a:fillRef idx="0">
            <a:schemeClr val="dk1"/>
          </a:fillRef>
          <a:effectRef idx="0">
            <a:schemeClr val="dk1"/>
          </a:effectRef>
          <a:fontRef idx="minor">
            <a:schemeClr val="tx1"/>
          </a:fontRef>
        </p:style>
      </p:cxnSp>
      <p:sp>
        <p:nvSpPr>
          <p:cNvPr id="24" name="Rectangle 23"/>
          <p:cNvSpPr/>
          <p:nvPr/>
        </p:nvSpPr>
        <p:spPr>
          <a:xfrm>
            <a:off x="8476623" y="2906752"/>
            <a:ext cx="3484920" cy="12154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solidFill>
                  <a:srgbClr val="FF0000"/>
                </a:solidFill>
                <a:latin typeface="VNI-Avo" pitchFamily="2" charset="0"/>
                <a:cs typeface="Times New Roman" panose="02020603050405020304" pitchFamily="18" charset="0"/>
              </a:rPr>
              <a:t>gom</a:t>
            </a:r>
            <a:endParaRPr lang="vi-VN" sz="8800" dirty="0">
              <a:solidFill>
                <a:srgbClr val="FF0000"/>
              </a:solidFill>
              <a:latin typeface="Times New Roman" panose="02020603050405020304" pitchFamily="18" charset="0"/>
              <a:cs typeface="Times New Roman" panose="02020603050405020304" pitchFamily="18" charset="0"/>
            </a:endParaRPr>
          </a:p>
        </p:txBody>
      </p:sp>
      <p:cxnSp>
        <p:nvCxnSpPr>
          <p:cNvPr id="25" name="Straight Arrow Connector 24"/>
          <p:cNvCxnSpPr/>
          <p:nvPr/>
        </p:nvCxnSpPr>
        <p:spPr>
          <a:xfrm>
            <a:off x="7768807" y="3614155"/>
            <a:ext cx="7100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25"/>
          <p:cNvSpPr/>
          <p:nvPr/>
        </p:nvSpPr>
        <p:spPr>
          <a:xfrm rot="10800000" flipV="1">
            <a:off x="486927" y="4212036"/>
            <a:ext cx="2821267" cy="1862048"/>
          </a:xfrm>
          <a:prstGeom prst="rect">
            <a:avLst/>
          </a:prstGeom>
        </p:spPr>
        <p:txBody>
          <a:bodyPr wrap="square">
            <a:spAutoFit/>
          </a:bodyPr>
          <a:lstStyle/>
          <a:p>
            <a:r>
              <a:rPr lang="en-US" sz="11500" b="1" dirty="0" smtClean="0">
                <a:solidFill>
                  <a:srgbClr val="FF0000"/>
                </a:solidFill>
                <a:latin typeface="VNI-Avo" pitchFamily="2" charset="0"/>
                <a:cs typeface="Times New Roman" panose="02020603050405020304" pitchFamily="18" charset="0"/>
              </a:rPr>
              <a:t>op</a:t>
            </a:r>
            <a:endParaRPr lang="vi-VN" sz="11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9498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heckerboard(across)">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par>
                                <p:cTn id="39" presetID="3" presetClass="entr" presetSubtype="1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par>
                                <p:cTn id="42" presetID="3" presetClass="entr" presetSubtype="1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linds(horizontal)">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ox(in)">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2" grpId="0" animBg="1"/>
      <p:bldP spid="21" grpId="0" animBg="1"/>
      <p:bldP spid="22" grpId="0" animBg="1"/>
      <p:bldP spid="24"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Premium Vector | Frame with happy boy and girl in garden"/>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476" t="1531" r="1270" b="2076"/>
          <a:stretch/>
        </p:blipFill>
        <p:spPr bwMode="auto">
          <a:xfrm>
            <a:off x="-620485" y="0"/>
            <a:ext cx="1365068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416049" y="724901"/>
            <a:ext cx="4956806" cy="1446550"/>
          </a:xfrm>
          <a:prstGeom prst="rect">
            <a:avLst/>
          </a:prstGeom>
          <a:noFill/>
        </p:spPr>
        <p:txBody>
          <a:bodyPr wrap="none" rtlCol="0">
            <a:spAutoFit/>
          </a:bodyPr>
          <a:lstStyle/>
          <a:p>
            <a:r>
              <a:rPr lang="en-US" sz="5400" b="1" dirty="0">
                <a:latin typeface="VNI-Avo" pitchFamily="2" charset="0"/>
                <a:cs typeface="Times New Roman" panose="02020603050405020304" pitchFamily="18" charset="0"/>
              </a:rPr>
              <a:t>    </a:t>
            </a:r>
            <a:r>
              <a:rPr lang="en-US" sz="7200" b="1" u="sng" dirty="0" smtClean="0">
                <a:latin typeface="VNI-Avo" pitchFamily="2" charset="0"/>
                <a:cs typeface="Times New Roman" panose="02020603050405020304" pitchFamily="18" charset="0"/>
              </a:rPr>
              <a:t>Baøi 58</a:t>
            </a:r>
            <a:r>
              <a:rPr lang="en-US" sz="6600" b="1" dirty="0" smtClean="0">
                <a:latin typeface="VNI-Avo" pitchFamily="2" charset="0"/>
                <a:cs typeface="Times New Roman" panose="02020603050405020304" pitchFamily="18" charset="0"/>
              </a:rPr>
              <a:t>:</a:t>
            </a:r>
            <a:r>
              <a:rPr lang="en-US" sz="8800" b="1" dirty="0" smtClean="0">
                <a:latin typeface="VNI-Avo" pitchFamily="2" charset="0"/>
                <a:cs typeface="Times New Roman" panose="02020603050405020304" pitchFamily="18" charset="0"/>
              </a:rPr>
              <a:t>   </a:t>
            </a:r>
            <a:endParaRPr lang="vi-VN" sz="9600" b="1" dirty="0">
              <a:latin typeface="Vni 01 LinotypeZapfino one" pitchFamily="2" charset="2"/>
              <a:cs typeface="Times New Roman" panose="02020603050405020304" pitchFamily="18" charset="0"/>
            </a:endParaRPr>
          </a:p>
        </p:txBody>
      </p:sp>
      <p:sp>
        <p:nvSpPr>
          <p:cNvPr id="6" name="Rectangle 5"/>
          <p:cNvSpPr/>
          <p:nvPr/>
        </p:nvSpPr>
        <p:spPr>
          <a:xfrm>
            <a:off x="2860238" y="2161323"/>
            <a:ext cx="7198161" cy="2400657"/>
          </a:xfrm>
          <a:prstGeom prst="rect">
            <a:avLst/>
          </a:prstGeom>
        </p:spPr>
        <p:txBody>
          <a:bodyPr wrap="square">
            <a:spAutoFit/>
          </a:bodyPr>
          <a:lstStyle/>
          <a:p>
            <a:r>
              <a:rPr lang="en-US" sz="15000" b="1" dirty="0" smtClean="0">
                <a:solidFill>
                  <a:srgbClr val="FF0000"/>
                </a:solidFill>
                <a:latin typeface="VNI-Avo" pitchFamily="2" charset="0"/>
                <a:cs typeface="Times New Roman" panose="02020603050405020304" pitchFamily="18" charset="0"/>
              </a:rPr>
              <a:t>om  op</a:t>
            </a:r>
            <a:endParaRPr lang="vi-VN" sz="15000" b="1" dirty="0">
              <a:solidFill>
                <a:srgbClr val="FF0000"/>
              </a:solidFill>
              <a:latin typeface="Vni 01 LinotypeZapfino one" pitchFamily="2" charset="2"/>
              <a:cs typeface="Times New Roman" panose="02020603050405020304" pitchFamily="18" charset="0"/>
            </a:endParaRPr>
          </a:p>
        </p:txBody>
      </p:sp>
      <p:sp>
        <p:nvSpPr>
          <p:cNvPr id="7" name="TextBox 6"/>
          <p:cNvSpPr txBox="1"/>
          <p:nvPr/>
        </p:nvSpPr>
        <p:spPr>
          <a:xfrm>
            <a:off x="5334003" y="4125688"/>
            <a:ext cx="2786743" cy="646331"/>
          </a:xfrm>
          <a:prstGeom prst="rect">
            <a:avLst/>
          </a:prstGeom>
          <a:noFill/>
        </p:spPr>
        <p:txBody>
          <a:bodyPr wrap="square" rtlCol="0">
            <a:spAutoFit/>
          </a:bodyPr>
          <a:lstStyle/>
          <a:p>
            <a:r>
              <a:rPr lang="en-US" sz="3600" b="1" dirty="0" smtClean="0">
                <a:latin typeface="VNI-Avo" pitchFamily="2" charset="0"/>
              </a:rPr>
              <a:t>(Tieát 2)</a:t>
            </a:r>
            <a:endParaRPr lang="en-US" sz="3600" b="1" dirty="0">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flipV="1">
            <a:off x="2306424" y="-34207"/>
            <a:ext cx="2821267" cy="1862048"/>
          </a:xfrm>
          <a:prstGeom prst="rect">
            <a:avLst/>
          </a:prstGeom>
        </p:spPr>
        <p:txBody>
          <a:bodyPr wrap="square">
            <a:spAutoFit/>
          </a:bodyPr>
          <a:lstStyle/>
          <a:p>
            <a:r>
              <a:rPr lang="en-US" sz="11500" b="1" dirty="0" smtClean="0">
                <a:solidFill>
                  <a:srgbClr val="FF0000"/>
                </a:solidFill>
                <a:latin typeface="VNI-Avo" pitchFamily="2" charset="0"/>
                <a:cs typeface="Times New Roman" panose="02020603050405020304" pitchFamily="18" charset="0"/>
              </a:rPr>
              <a:t>om</a:t>
            </a:r>
            <a:endParaRPr lang="vi-VN" sz="115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rot="10800000" flipV="1">
            <a:off x="7214312" y="-66069"/>
            <a:ext cx="2821267" cy="1862048"/>
          </a:xfrm>
          <a:prstGeom prst="rect">
            <a:avLst/>
          </a:prstGeom>
        </p:spPr>
        <p:txBody>
          <a:bodyPr wrap="square">
            <a:spAutoFit/>
          </a:bodyPr>
          <a:lstStyle/>
          <a:p>
            <a:r>
              <a:rPr lang="en-US" sz="11500" b="1" dirty="0" smtClean="0">
                <a:solidFill>
                  <a:srgbClr val="D60093"/>
                </a:solidFill>
                <a:latin typeface="VNI-Avo" pitchFamily="2" charset="0"/>
                <a:cs typeface="Times New Roman" panose="02020603050405020304" pitchFamily="18" charset="0"/>
              </a:rPr>
              <a:t>op</a:t>
            </a:r>
            <a:endParaRPr lang="vi-VN" sz="11500" b="1" dirty="0">
              <a:solidFill>
                <a:srgbClr val="D60093"/>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35117" y="1857273"/>
            <a:ext cx="5260144" cy="1323439"/>
          </a:xfrm>
          <a:prstGeom prst="rect">
            <a:avLst/>
          </a:prstGeom>
          <a:noFill/>
        </p:spPr>
        <p:txBody>
          <a:bodyPr wrap="square" rtlCol="0">
            <a:spAutoFit/>
          </a:bodyPr>
          <a:lstStyle/>
          <a:p>
            <a:r>
              <a:rPr lang="en-US" sz="8000" b="1" dirty="0">
                <a:latin typeface="VNI-Avo" pitchFamily="2" charset="0"/>
                <a:cs typeface="Times New Roman" panose="02020603050405020304" pitchFamily="18" charset="0"/>
              </a:rPr>
              <a:t> </a:t>
            </a:r>
            <a:r>
              <a:rPr lang="en-US" sz="8000" b="1" dirty="0" smtClean="0">
                <a:latin typeface="VNI-Avo" pitchFamily="2" charset="0"/>
                <a:cs typeface="Times New Roman" panose="02020603050405020304" pitchFamily="18" charset="0"/>
              </a:rPr>
              <a:t>h</a:t>
            </a:r>
            <a:r>
              <a:rPr lang="en-US" sz="8000" b="1" dirty="0" smtClean="0">
                <a:solidFill>
                  <a:srgbClr val="FF0000"/>
                </a:solidFill>
                <a:latin typeface="VNI-Avo" pitchFamily="2" charset="0"/>
                <a:cs typeface="Times New Roman" panose="02020603050405020304" pitchFamily="18" charset="0"/>
              </a:rPr>
              <a:t>oøm thö </a:t>
            </a:r>
            <a:endParaRPr lang="vi-VN" sz="8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910931" y="1898096"/>
            <a:ext cx="5791200"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ch</a:t>
            </a:r>
            <a:r>
              <a:rPr lang="en-US" sz="8000" b="1" dirty="0" smtClean="0">
                <a:solidFill>
                  <a:srgbClr val="D60093"/>
                </a:solidFill>
                <a:latin typeface="VNI-Avo" pitchFamily="2" charset="0"/>
                <a:cs typeface="Times New Roman" panose="02020603050405020304" pitchFamily="18" charset="0"/>
              </a:rPr>
              <a:t>oùp</a:t>
            </a:r>
            <a:r>
              <a:rPr lang="en-US" sz="8000" b="1" dirty="0" smtClean="0">
                <a:solidFill>
                  <a:srgbClr val="FF0000"/>
                </a:solidFill>
                <a:latin typeface="VNI-Avo" pitchFamily="2" charset="0"/>
                <a:cs typeface="Times New Roman" panose="02020603050405020304" pitchFamily="18" charset="0"/>
              </a:rPr>
              <a:t> </a:t>
            </a:r>
            <a:r>
              <a:rPr lang="en-US" sz="8000" b="1" dirty="0" smtClean="0">
                <a:latin typeface="VNI-Avo" pitchFamily="2" charset="0"/>
                <a:cs typeface="Times New Roman" panose="02020603050405020304" pitchFamily="18" charset="0"/>
              </a:rPr>
              <a:t>noùn</a:t>
            </a:r>
            <a:endParaRPr lang="vi-VN" sz="8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00756" y="3509546"/>
            <a:ext cx="5334000"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ñ</a:t>
            </a:r>
            <a:r>
              <a:rPr lang="en-US" sz="8000" b="1" dirty="0" smtClean="0">
                <a:solidFill>
                  <a:srgbClr val="FF0000"/>
                </a:solidFill>
                <a:latin typeface="VNI-Avo" pitchFamily="2" charset="0"/>
                <a:cs typeface="Times New Roman" panose="02020603050405020304" pitchFamily="18" charset="0"/>
              </a:rPr>
              <a:t>om</a:t>
            </a:r>
            <a:r>
              <a:rPr lang="en-US" sz="8000" b="1" dirty="0" smtClean="0">
                <a:latin typeface="VNI-Avo" pitchFamily="2" charset="0"/>
                <a:cs typeface="Times New Roman" panose="02020603050405020304" pitchFamily="18" charset="0"/>
              </a:rPr>
              <a:t> ñ</a:t>
            </a:r>
            <a:r>
              <a:rPr lang="en-US" sz="8000" b="1" dirty="0" smtClean="0">
                <a:solidFill>
                  <a:srgbClr val="FF0000"/>
                </a:solidFill>
                <a:latin typeface="VNI-Avo" pitchFamily="2" charset="0"/>
                <a:cs typeface="Times New Roman" panose="02020603050405020304" pitchFamily="18" charset="0"/>
              </a:rPr>
              <a:t>oùm</a:t>
            </a:r>
            <a:endParaRPr lang="vi-VN" sz="80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910944" y="3531847"/>
            <a:ext cx="5954510"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h</a:t>
            </a:r>
            <a:r>
              <a:rPr lang="en-US" sz="8000" b="1" dirty="0" smtClean="0">
                <a:solidFill>
                  <a:srgbClr val="D60093"/>
                </a:solidFill>
                <a:latin typeface="VNI-Avo" pitchFamily="2" charset="0"/>
                <a:cs typeface="Times New Roman" panose="02020603050405020304" pitchFamily="18" charset="0"/>
              </a:rPr>
              <a:t>oïp</a:t>
            </a:r>
            <a:r>
              <a:rPr lang="en-US" sz="8000" b="1" dirty="0" smtClean="0">
                <a:latin typeface="VNI-Avo" pitchFamily="2" charset="0"/>
                <a:cs typeface="Times New Roman" panose="02020603050405020304" pitchFamily="18" charset="0"/>
              </a:rPr>
              <a:t> nh</a:t>
            </a:r>
            <a:r>
              <a:rPr lang="en-US" sz="8000" b="1" dirty="0" smtClean="0">
                <a:solidFill>
                  <a:srgbClr val="FF0000"/>
                </a:solidFill>
                <a:latin typeface="VNI-Avo" pitchFamily="2" charset="0"/>
                <a:cs typeface="Times New Roman" panose="02020603050405020304" pitchFamily="18" charset="0"/>
              </a:rPr>
              <a:t>oùm</a:t>
            </a:r>
            <a:endParaRPr lang="vi-VN" sz="80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79138" y="5095250"/>
            <a:ext cx="4973809"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thoân x</a:t>
            </a:r>
            <a:r>
              <a:rPr lang="en-US" sz="8000" b="1" dirty="0" smtClean="0">
                <a:solidFill>
                  <a:srgbClr val="FF0000"/>
                </a:solidFill>
                <a:latin typeface="VNI-Avo" pitchFamily="2" charset="0"/>
                <a:cs typeface="Times New Roman" panose="02020603050405020304" pitchFamily="18" charset="0"/>
              </a:rPr>
              <a:t>oùm</a:t>
            </a:r>
            <a:endParaRPr lang="vi-VN" sz="88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921825" y="5142525"/>
            <a:ext cx="5361370"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g</a:t>
            </a:r>
            <a:r>
              <a:rPr lang="en-US" sz="8000" b="1" dirty="0" smtClean="0">
                <a:solidFill>
                  <a:srgbClr val="D60093"/>
                </a:solidFill>
                <a:latin typeface="VNI-Avo" pitchFamily="2" charset="0"/>
                <a:cs typeface="Times New Roman" panose="02020603050405020304" pitchFamily="18" charset="0"/>
              </a:rPr>
              <a:t>oùp</a:t>
            </a:r>
            <a:r>
              <a:rPr lang="en-US" sz="8000" b="1" dirty="0" smtClean="0">
                <a:latin typeface="VNI-Avo" pitchFamily="2" charset="0"/>
                <a:cs typeface="Times New Roman" panose="02020603050405020304" pitchFamily="18" charset="0"/>
              </a:rPr>
              <a:t> tieàn</a:t>
            </a:r>
            <a:endParaRPr lang="vi-VN" sz="8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TextBox 5"/>
          <p:cNvSpPr txBox="1"/>
          <p:nvPr/>
        </p:nvSpPr>
        <p:spPr>
          <a:xfrm>
            <a:off x="2374468" y="1097280"/>
            <a:ext cx="7196201" cy="3631763"/>
          </a:xfrm>
          <a:prstGeom prst="rect">
            <a:avLst/>
          </a:prstGeom>
          <a:noFill/>
        </p:spPr>
        <p:txBody>
          <a:bodyPr wrap="none" rtlCol="0">
            <a:spAutoFit/>
          </a:bodyPr>
          <a:lstStyle/>
          <a:p>
            <a:pPr algn="ctr"/>
            <a:r>
              <a:rPr lang="en-US" sz="11500" b="1" dirty="0" smtClean="0">
                <a:solidFill>
                  <a:srgbClr val="FF0000"/>
                </a:solidFill>
                <a:latin typeface="VNI-Avo" pitchFamily="2" charset="0"/>
              </a:rPr>
              <a:t>Ñoïc baøi</a:t>
            </a:r>
            <a:endParaRPr lang="en-US" sz="11500" b="1" dirty="0">
              <a:solidFill>
                <a:srgbClr val="FF0000"/>
              </a:solidFill>
              <a:latin typeface="VNI-Avo" pitchFamily="2" charset="0"/>
            </a:endParaRPr>
          </a:p>
          <a:p>
            <a:pPr algn="ctr"/>
            <a:r>
              <a:rPr lang="en-US" sz="11500" b="1" dirty="0" smtClean="0">
                <a:solidFill>
                  <a:srgbClr val="FF0000"/>
                </a:solidFill>
                <a:latin typeface="VNI-Avo" pitchFamily="2" charset="0"/>
              </a:rPr>
              <a:t>öùng duïng</a:t>
            </a:r>
            <a:endParaRPr lang="vi-VN" sz="11500" b="1" dirty="0">
              <a:solidFill>
                <a:srgbClr val="FF0000"/>
              </a:solidFill>
            </a:endParaRPr>
          </a:p>
        </p:txBody>
      </p:sp>
    </p:spTree>
    <p:extLst>
      <p:ext uri="{BB962C8B-B14F-4D97-AF65-F5344CB8AC3E}">
        <p14:creationId xmlns:p14="http://schemas.microsoft.com/office/powerpoint/2010/main" xmlns="" val="2086019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060" t="14743" r="23015" b="19872"/>
          <a:stretch/>
        </p:blipFill>
        <p:spPr>
          <a:xfrm>
            <a:off x="512064" y="740253"/>
            <a:ext cx="11155680" cy="3687675"/>
          </a:xfrm>
          <a:prstGeom prst="rect">
            <a:avLst/>
          </a:prstGeom>
          <a:ln>
            <a:noFill/>
          </a:ln>
          <a:effectLst>
            <a:softEdge rad="112500"/>
          </a:effectLst>
        </p:spPr>
      </p:pic>
      <p:sp>
        <p:nvSpPr>
          <p:cNvPr id="5" name="Rectangle 4"/>
          <p:cNvSpPr/>
          <p:nvPr/>
        </p:nvSpPr>
        <p:spPr>
          <a:xfrm>
            <a:off x="289931" y="4278755"/>
            <a:ext cx="11719931" cy="255454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US" sz="4000" dirty="0" smtClean="0">
                <a:latin typeface="VNI-Avo" pitchFamily="2" charset="0"/>
                <a:cs typeface="Times New Roman" panose="02020603050405020304" pitchFamily="18" charset="0"/>
              </a:rPr>
              <a:t>   Nhoùm Haø coù moät soá baïn ruït reø, nhuùt nhaùt. Caùc baïn ít khi daùm ñöa ra yù kieán. Haø beøn laøm hoøm thö ñeå chia seû, goùp yù. Töø ñoù, nhoùm nhaän voâ soá thö chia seû cuûa caùc baïn.</a:t>
            </a:r>
            <a:endParaRPr lang="en-US" sz="4000" dirty="0">
              <a:latin typeface="VNI-Avo" pitchFamily="2" charset="0"/>
              <a:cs typeface="Times New Roman" panose="02020603050405020304" pitchFamily="18" charset="0"/>
            </a:endParaRPr>
          </a:p>
        </p:txBody>
      </p:sp>
      <p:sp>
        <p:nvSpPr>
          <p:cNvPr id="6" name="Rectangle 5"/>
          <p:cNvSpPr/>
          <p:nvPr/>
        </p:nvSpPr>
        <p:spPr>
          <a:xfrm>
            <a:off x="4823069" y="-56878"/>
            <a:ext cx="2719014"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4800" b="1" dirty="0" smtClean="0">
                <a:latin typeface="VNI-Avo" pitchFamily="2" charset="0"/>
                <a:cs typeface="Times New Roman" panose="02020603050405020304" pitchFamily="18" charset="0"/>
              </a:rPr>
              <a:t>Hoøm thö</a:t>
            </a:r>
            <a:endParaRPr lang="en-US" sz="4800" b="1" dirty="0">
              <a:latin typeface="VNI-Avo" pitchFamily="2" charset="0"/>
              <a:cs typeface="Times New Roman" panose="02020603050405020304" pitchFamily="18" charset="0"/>
            </a:endParaRPr>
          </a:p>
        </p:txBody>
      </p:sp>
      <p:sp>
        <p:nvSpPr>
          <p:cNvPr id="10" name="Rectangle 9"/>
          <p:cNvSpPr/>
          <p:nvPr/>
        </p:nvSpPr>
        <p:spPr>
          <a:xfrm>
            <a:off x="1424632" y="4267597"/>
            <a:ext cx="1031052" cy="7232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4100" dirty="0">
                <a:solidFill>
                  <a:srgbClr val="FF0000"/>
                </a:solidFill>
                <a:latin typeface="VNI-Avo" pitchFamily="2" charset="0"/>
                <a:cs typeface="Times New Roman" panose="02020603050405020304" pitchFamily="18" charset="0"/>
              </a:rPr>
              <a:t>om</a:t>
            </a:r>
          </a:p>
        </p:txBody>
      </p:sp>
      <p:sp>
        <p:nvSpPr>
          <p:cNvPr id="11" name="Rectangle 10"/>
          <p:cNvSpPr/>
          <p:nvPr/>
        </p:nvSpPr>
        <p:spPr>
          <a:xfrm>
            <a:off x="1737759" y="5486206"/>
            <a:ext cx="1031052" cy="7232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4100" dirty="0">
                <a:solidFill>
                  <a:srgbClr val="FF0000"/>
                </a:solidFill>
                <a:latin typeface="VNI-Avo" pitchFamily="2" charset="0"/>
                <a:cs typeface="Times New Roman" panose="02020603050405020304" pitchFamily="18" charset="0"/>
              </a:rPr>
              <a:t>om</a:t>
            </a:r>
          </a:p>
        </p:txBody>
      </p:sp>
      <p:sp>
        <p:nvSpPr>
          <p:cNvPr id="12" name="Rectangle 11"/>
          <p:cNvSpPr/>
          <p:nvPr/>
        </p:nvSpPr>
        <p:spPr>
          <a:xfrm>
            <a:off x="6919232" y="5486401"/>
            <a:ext cx="1154253" cy="7232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4100" dirty="0">
                <a:solidFill>
                  <a:srgbClr val="FF0000"/>
                </a:solidFill>
                <a:latin typeface="VNI-Avo" pitchFamily="2" charset="0"/>
                <a:cs typeface="Times New Roman" panose="02020603050405020304" pitchFamily="18" charset="0"/>
              </a:rPr>
              <a:t>op</a:t>
            </a:r>
          </a:p>
        </p:txBody>
      </p:sp>
      <p:cxnSp>
        <p:nvCxnSpPr>
          <p:cNvPr id="14" name="Straight Connector 13"/>
          <p:cNvCxnSpPr/>
          <p:nvPr/>
        </p:nvCxnSpPr>
        <p:spPr>
          <a:xfrm>
            <a:off x="950977" y="4902332"/>
            <a:ext cx="13350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37256" y="6099271"/>
            <a:ext cx="98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71471" y="6083476"/>
            <a:ext cx="1050669" cy="23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0580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 presetClass="exit" presetSubtype="10" fill="hold" grpId="1" nodeType="clickEffect">
                                  <p:stCondLst>
                                    <p:cond delay="0"/>
                                  </p:stCondLst>
                                  <p:childTnLst>
                                    <p:animEffect transition="out" filter="checkerboard(across)">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5" presetClass="exit" presetSubtype="10" fill="hold" grpId="3" nodeType="withEffect">
                                  <p:stCondLst>
                                    <p:cond delay="0"/>
                                  </p:stCondLst>
                                  <p:childTnLst>
                                    <p:animEffect transition="out" filter="checkerboard(across)">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5" presetClass="exit" presetSubtype="10" fill="hold" nodeType="withEffect">
                                  <p:stCondLst>
                                    <p:cond delay="0"/>
                                  </p:stCondLst>
                                  <p:childTnLst>
                                    <p:animEffect transition="out" filter="checkerboard(across)">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5" presetClass="exit" presetSubtype="10" fill="hold" grpId="3" nodeType="withEffect">
                                  <p:stCondLst>
                                    <p:cond delay="0"/>
                                  </p:stCondLst>
                                  <p:childTnLst>
                                    <p:animEffect transition="out" filter="checkerboard(across)">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5" presetClass="exit" presetSubtype="10" fill="hold" nodeType="withEffect">
                                  <p:stCondLst>
                                    <p:cond delay="0"/>
                                  </p:stCondLst>
                                  <p:childTnLst>
                                    <p:animEffect transition="out" filter="checkerboard(across)">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par>
                                <p:cTn id="56" presetID="5" presetClass="exit" presetSubtype="10" fill="hold" nodeType="withEffect">
                                  <p:stCondLst>
                                    <p:cond delay="0"/>
                                  </p:stCondLst>
                                  <p:childTnLst>
                                    <p:animEffect transition="out" filter="checkerboard(across)">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0" grpId="3"/>
      <p:bldP spid="11" grpId="0"/>
      <p:bldP spid="11" grpId="1"/>
      <p:bldP spid="11" grpId="2"/>
      <p:bldP spid="11" grpId="3"/>
      <p:bldP spid="12" grpId="0"/>
      <p:bldP spid="1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06042" y="2600"/>
            <a:ext cx="7128611" cy="2595634"/>
          </a:xfrm>
          <a:prstGeom prst="cloudCallout">
            <a:avLst>
              <a:gd name="adj1" fmla="val 60104"/>
              <a:gd name="adj2" fmla="val 57169"/>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600" dirty="0"/>
          </a:p>
        </p:txBody>
      </p:sp>
      <p:pic>
        <p:nvPicPr>
          <p:cNvPr id="6" name="Picture 5"/>
          <p:cNvPicPr>
            <a:picLocks noChangeAspect="1"/>
          </p:cNvPicPr>
          <p:nvPr/>
        </p:nvPicPr>
        <p:blipFill rotWithShape="1">
          <a:blip r:embed="rId2"/>
          <a:srcRect l="9600" t="51076" r="87981" b="44621"/>
          <a:stretch/>
        </p:blipFill>
        <p:spPr>
          <a:xfrm>
            <a:off x="-13757" y="2739"/>
            <a:ext cx="854440" cy="766250"/>
          </a:xfrm>
          <a:prstGeom prst="rect">
            <a:avLst/>
          </a:prstGeom>
        </p:spPr>
      </p:pic>
      <p:sp>
        <p:nvSpPr>
          <p:cNvPr id="7" name="TextBox 6"/>
          <p:cNvSpPr txBox="1"/>
          <p:nvPr/>
        </p:nvSpPr>
        <p:spPr>
          <a:xfrm>
            <a:off x="1903697" y="442480"/>
            <a:ext cx="4515980" cy="830997"/>
          </a:xfrm>
          <a:prstGeom prst="rect">
            <a:avLst/>
          </a:prstGeom>
          <a:noFill/>
        </p:spPr>
        <p:txBody>
          <a:bodyPr wrap="none" rtlCol="0">
            <a:spAutoFit/>
          </a:bodyPr>
          <a:lstStyle/>
          <a:p>
            <a:r>
              <a:rPr lang="en-US" sz="4800" b="1" dirty="0" smtClean="0">
                <a:latin typeface="VNI-Avo" pitchFamily="2" charset="0"/>
                <a:cs typeface="Times New Roman" panose="02020603050405020304" pitchFamily="18" charset="0"/>
              </a:rPr>
              <a:t>Haø ñaõ </a:t>
            </a:r>
            <a:r>
              <a:rPr lang="en-US" sz="4800" b="1" dirty="0" smtClean="0">
                <a:solidFill>
                  <a:srgbClr val="FF0000"/>
                </a:solidFill>
                <a:latin typeface="VNI-Avo" pitchFamily="2" charset="0"/>
                <a:cs typeface="Times New Roman" panose="02020603050405020304" pitchFamily="18" charset="0"/>
              </a:rPr>
              <a:t>laøm gì</a:t>
            </a:r>
            <a:r>
              <a:rPr lang="en-US" sz="4800" b="1" dirty="0" smtClean="0">
                <a:latin typeface="VNI-Avo" pitchFamily="2" charset="0"/>
                <a:cs typeface="Times New Roman" panose="02020603050405020304" pitchFamily="18" charset="0"/>
              </a:rPr>
              <a:t>?</a:t>
            </a:r>
            <a:endParaRPr lang="vi-VN" sz="48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3"/>
          <a:srcRect l="23060" t="14743" r="23015" b="19872"/>
          <a:stretch/>
        </p:blipFill>
        <p:spPr>
          <a:xfrm>
            <a:off x="6523466" y="3111191"/>
            <a:ext cx="5568176" cy="3746810"/>
          </a:xfrm>
          <a:prstGeom prst="rect">
            <a:avLst/>
          </a:prstGeom>
          <a:ln>
            <a:noFill/>
          </a:ln>
          <a:effectLst>
            <a:softEdge rad="112500"/>
          </a:effectLst>
        </p:spPr>
      </p:pic>
    </p:spTree>
    <p:extLst>
      <p:ext uri="{BB962C8B-B14F-4D97-AF65-F5344CB8AC3E}">
        <p14:creationId xmlns:p14="http://schemas.microsoft.com/office/powerpoint/2010/main" xmlns="" val="135491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4" name="TextBox 23"/>
          <p:cNvSpPr txBox="1"/>
          <p:nvPr/>
        </p:nvSpPr>
        <p:spPr>
          <a:xfrm>
            <a:off x="3492370" y="1097280"/>
            <a:ext cx="5136342" cy="3154710"/>
          </a:xfrm>
          <a:prstGeom prst="rect">
            <a:avLst/>
          </a:prstGeom>
          <a:noFill/>
        </p:spPr>
        <p:txBody>
          <a:bodyPr wrap="none" rtlCol="0">
            <a:spAutoFit/>
          </a:bodyPr>
          <a:lstStyle/>
          <a:p>
            <a:pPr algn="ctr"/>
            <a:r>
              <a:rPr lang="en-US" sz="19900" b="1" dirty="0" smtClean="0">
                <a:solidFill>
                  <a:srgbClr val="FF0000"/>
                </a:solidFill>
                <a:latin typeface="VNI-Avo" pitchFamily="2" charset="0"/>
              </a:rPr>
              <a:t>Vieát</a:t>
            </a:r>
            <a:endParaRPr lang="vi-VN" sz="19900" b="1" dirty="0">
              <a:solidFill>
                <a:srgbClr val="FF0000"/>
              </a:solidFill>
            </a:endParaRPr>
          </a:p>
        </p:txBody>
      </p:sp>
    </p:spTree>
    <p:extLst>
      <p:ext uri="{BB962C8B-B14F-4D97-AF65-F5344CB8AC3E}">
        <p14:creationId xmlns:p14="http://schemas.microsoft.com/office/powerpoint/2010/main" xmlns="" val="1073568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51087" y="209549"/>
            <a:ext cx="5762625" cy="301262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343649" y="202746"/>
            <a:ext cx="5295900" cy="505505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ox(in)">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im Hoạt Hình Bóng Giáo Dục Học Tập, Màu Lục Lam, Mùa Học, Văn Phòng Phẩm  Hình nền Vector để tải xuống miễn phí"/>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5" name="TextBox 7"/>
          <p:cNvSpPr txBox="1"/>
          <p:nvPr/>
        </p:nvSpPr>
        <p:spPr>
          <a:xfrm>
            <a:off x="-23586" y="876029"/>
            <a:ext cx="12239172" cy="923330"/>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5400" b="1" dirty="0">
                <a:ln w="0"/>
                <a:solidFill>
                  <a:srgbClr val="99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TRƯỜNG TH PHÚ HÒA ĐÔNG </a:t>
            </a:r>
          </a:p>
        </p:txBody>
      </p:sp>
      <p:sp>
        <p:nvSpPr>
          <p:cNvPr id="6" name="Rectangle 5"/>
          <p:cNvSpPr/>
          <p:nvPr/>
        </p:nvSpPr>
        <p:spPr>
          <a:xfrm>
            <a:off x="657851" y="4716326"/>
            <a:ext cx="10986662" cy="1200329"/>
          </a:xfrm>
          <a:prstGeom prst="rect">
            <a:avLst/>
          </a:prstGeom>
        </p:spPr>
        <p:txBody>
          <a:bodyPr wrap="non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dirty="0">
                <a:solidFill>
                  <a:srgbClr val="FF0066"/>
                </a:solidFill>
                <a:latin typeface="HP001 5 hàng" pitchFamily="34" charset="0"/>
              </a:rPr>
              <a:t>Lớp 1 </a:t>
            </a:r>
            <a:r>
              <a:rPr lang="en-US" sz="7200" b="1" dirty="0">
                <a:solidFill>
                  <a:srgbClr val="002060"/>
                </a:solidFill>
                <a:latin typeface="HP001 5 hàng" pitchFamily="34" charset="0"/>
              </a:rPr>
              <a:t>– </a:t>
            </a:r>
            <a:r>
              <a:rPr lang="en-US" sz="7200" b="1" dirty="0">
                <a:solidFill>
                  <a:srgbClr val="7030A0"/>
                </a:solidFill>
                <a:latin typeface="HP001 5 hàng" pitchFamily="34" charset="0"/>
              </a:rPr>
              <a:t>Tuần </a:t>
            </a:r>
            <a:r>
              <a:rPr lang="en-US" sz="7200" b="1" dirty="0" smtClean="0">
                <a:solidFill>
                  <a:srgbClr val="7030A0"/>
                </a:solidFill>
                <a:latin typeface="HP001 5 hàng" pitchFamily="34" charset="0"/>
              </a:rPr>
              <a:t>12 </a:t>
            </a:r>
            <a:r>
              <a:rPr lang="en-US" sz="7200" b="1" dirty="0">
                <a:latin typeface="HP001 5 hàng" pitchFamily="34" charset="0"/>
              </a:rPr>
              <a:t>– </a:t>
            </a:r>
            <a:r>
              <a:rPr lang="en-US" sz="7200" b="1" dirty="0">
                <a:solidFill>
                  <a:schemeClr val="accent6">
                    <a:lumMod val="50000"/>
                  </a:schemeClr>
                </a:solidFill>
                <a:latin typeface="HP001 5 hàng" pitchFamily="34" charset="0"/>
              </a:rPr>
              <a:t>Thứ </a:t>
            </a:r>
            <a:r>
              <a:rPr lang="en-US" sz="7200" b="1" dirty="0" smtClean="0">
                <a:solidFill>
                  <a:schemeClr val="accent6">
                    <a:lumMod val="50000"/>
                  </a:schemeClr>
                </a:solidFill>
                <a:latin typeface="HP001 5 hàng" pitchFamily="34" charset="0"/>
              </a:rPr>
              <a:t>tư</a:t>
            </a:r>
            <a:endParaRPr lang="en-US" sz="7200" b="1" dirty="0">
              <a:solidFill>
                <a:schemeClr val="accent6">
                  <a:lumMod val="50000"/>
                </a:schemeClr>
              </a:solidFill>
              <a:latin typeface="HP001 5 hàng" pitchFamily="34" charset="0"/>
            </a:endParaRPr>
          </a:p>
        </p:txBody>
      </p:sp>
      <p:sp>
        <p:nvSpPr>
          <p:cNvPr id="7" name="Rectangle 6"/>
          <p:cNvSpPr/>
          <p:nvPr/>
        </p:nvSpPr>
        <p:spPr>
          <a:xfrm>
            <a:off x="3599111" y="2492861"/>
            <a:ext cx="4944175"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600" b="1" cap="none" spc="0" dirty="0" smtClean="0">
                <a:ln w="11430"/>
                <a:solidFill>
                  <a:srgbClr val="FF0000"/>
                </a:solidFill>
                <a:effectLst>
                  <a:outerShdw blurRad="50800" dist="39000" dir="5460000" algn="tl">
                    <a:srgbClr val="000000">
                      <a:alpha val="38000"/>
                    </a:srgbClr>
                  </a:outerShdw>
                </a:effectLst>
              </a:rPr>
              <a:t>HỌC VẦN</a:t>
            </a:r>
            <a:endParaRPr lang="en-US" sz="9600"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302962" y="0"/>
            <a:ext cx="7030612" cy="299968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291808" y="3273812"/>
            <a:ext cx="7019460" cy="30377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21770" y="8704"/>
            <a:ext cx="12192000" cy="685800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
            <a:ext cx="12192000" cy="685800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1708643">
            <a:off x="5704794" y="387037"/>
            <a:ext cx="6658787" cy="4525235"/>
          </a:xfrm>
          <a:prstGeom prst="rect">
            <a:avLst/>
          </a:prstGeom>
          <a:noFill/>
        </p:spPr>
        <p:txBody>
          <a:bodyPr wrap="none" rtlCol="0">
            <a:prstTxWarp prst="textArchUpPour">
              <a:avLst>
                <a:gd name="adj1" fmla="val 10836382"/>
                <a:gd name="adj2" fmla="val 37967"/>
              </a:avLst>
            </a:prstTxWarp>
            <a:spAutoFit/>
          </a:bodyPr>
          <a:lstStyle/>
          <a:p>
            <a:r>
              <a:rPr lang="en-US" sz="3600" b="1" dirty="0">
                <a:solidFill>
                  <a:srgbClr val="FF0000"/>
                </a:solidFill>
                <a:latin typeface="Times New Roman" panose="02020603050405020304" pitchFamily="18" charset="0"/>
                <a:cs typeface="Times New Roman" panose="02020603050405020304" pitchFamily="18" charset="0"/>
              </a:rPr>
              <a:t>CHÚC CÁC EM HỌC GIỎI!</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GIF umbrella minion minions - animated GIF on GIFE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310687">
            <a:off x="5867057" y="1878487"/>
            <a:ext cx="4683711" cy="247846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446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out)">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8164"/>
            <a:ext cx="12191999" cy="687432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6660" y="-152144"/>
            <a:ext cx="6873134" cy="686341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defPPr>
              <a:defRPr lang="vi-V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4400" b="1" dirty="0">
                <a:latin typeface="VNI-Avo" pitchFamily="2" charset="0"/>
                <a:cs typeface="Times New Roman" panose="02020603050405020304" pitchFamily="18" charset="0"/>
              </a:rPr>
              <a:t>    </a:t>
            </a:r>
          </a:p>
          <a:p>
            <a:endParaRPr lang="en-US" sz="4400" b="1" dirty="0">
              <a:latin typeface="VNI-Avo" pitchFamily="2" charset="0"/>
              <a:cs typeface="Times New Roman" panose="02020603050405020304" pitchFamily="18" charset="0"/>
            </a:endParaRPr>
          </a:p>
          <a:p>
            <a:r>
              <a:rPr lang="en-US" sz="4400" dirty="0">
                <a:latin typeface="VNI-Avo" pitchFamily="2" charset="0"/>
                <a:cs typeface="Times New Roman" panose="02020603050405020304" pitchFamily="18" charset="0"/>
              </a:rPr>
              <a:t>Tam </a:t>
            </a:r>
            <a:r>
              <a:rPr lang="en-US" sz="4400" dirty="0" smtClean="0">
                <a:latin typeface="VNI-Avo" pitchFamily="2" charset="0"/>
                <a:cs typeface="Times New Roman" panose="02020603050405020304" pitchFamily="18" charset="0"/>
              </a:rPr>
              <a:t>theå l</a:t>
            </a:r>
            <a:r>
              <a:rPr lang="en-US" sz="4400" dirty="0" smtClean="0">
                <a:solidFill>
                  <a:srgbClr val="FF0000"/>
                </a:solidFill>
                <a:latin typeface="VNI-Avo" pitchFamily="2" charset="0"/>
                <a:cs typeface="Times New Roman" panose="02020603050405020304" pitchFamily="18" charset="0"/>
              </a:rPr>
              <a:t>im</a:t>
            </a:r>
            <a:r>
              <a:rPr lang="en-US" sz="4400" dirty="0" smtClean="0">
                <a:latin typeface="VNI-Avo" pitchFamily="2" charset="0"/>
                <a:cs typeface="Times New Roman" panose="02020603050405020304" pitchFamily="18" charset="0"/>
              </a:rPr>
              <a:t> </a:t>
            </a:r>
            <a:r>
              <a:rPr lang="en-US" sz="4400" dirty="0">
                <a:latin typeface="VNI-Avo" pitchFamily="2" charset="0"/>
                <a:cs typeface="Times New Roman" panose="02020603050405020304" pitchFamily="18" charset="0"/>
              </a:rPr>
              <a:t>d</a:t>
            </a:r>
            <a:r>
              <a:rPr lang="en-US" sz="4400" dirty="0">
                <a:solidFill>
                  <a:srgbClr val="FF0000"/>
                </a:solidFill>
                <a:latin typeface="VNI-Avo" pitchFamily="2" charset="0"/>
                <a:cs typeface="Times New Roman" panose="02020603050405020304" pitchFamily="18" charset="0"/>
              </a:rPr>
              <a:t>im</a:t>
            </a:r>
          </a:p>
          <a:p>
            <a:r>
              <a:rPr lang="en-US" sz="4400" dirty="0" smtClean="0">
                <a:latin typeface="VNI-Avo" pitchFamily="2" charset="0"/>
                <a:cs typeface="Times New Roman" panose="02020603050405020304" pitchFamily="18" charset="0"/>
              </a:rPr>
              <a:t>Mô t</a:t>
            </a:r>
            <a:r>
              <a:rPr lang="en-US" sz="4400" dirty="0" smtClean="0">
                <a:solidFill>
                  <a:srgbClr val="FF0000"/>
                </a:solidFill>
                <a:latin typeface="VNI-Avo" pitchFamily="2" charset="0"/>
                <a:cs typeface="Times New Roman" panose="02020603050405020304" pitchFamily="18" charset="0"/>
              </a:rPr>
              <a:t>ìm</a:t>
            </a:r>
            <a:r>
              <a:rPr lang="en-US" sz="4400" dirty="0" smtClean="0">
                <a:latin typeface="VNI-Avo" pitchFamily="2" charset="0"/>
                <a:cs typeface="Times New Roman" panose="02020603050405020304" pitchFamily="18" charset="0"/>
              </a:rPr>
              <a:t> caù raùn</a:t>
            </a:r>
            <a:endParaRPr lang="en-US" sz="4400" dirty="0">
              <a:latin typeface="VNI-Avo" pitchFamily="2" charset="0"/>
              <a:cs typeface="Times New Roman" panose="02020603050405020304" pitchFamily="18" charset="0"/>
            </a:endParaRPr>
          </a:p>
          <a:p>
            <a:r>
              <a:rPr lang="en-US" sz="4400" dirty="0" smtClean="0">
                <a:latin typeface="VNI-Avo" pitchFamily="2" charset="0"/>
                <a:cs typeface="Times New Roman" panose="02020603050405020304" pitchFamily="18" charset="0"/>
              </a:rPr>
              <a:t>Gioøn ngon gioøn ngon.</a:t>
            </a:r>
            <a:endParaRPr lang="en-US" sz="4400" dirty="0">
              <a:latin typeface="VNI-Avo" pitchFamily="2" charset="0"/>
              <a:cs typeface="Times New Roman" panose="02020603050405020304" pitchFamily="18" charset="0"/>
            </a:endParaRPr>
          </a:p>
          <a:p>
            <a:r>
              <a:rPr lang="en-US" sz="4400" dirty="0" smtClean="0">
                <a:latin typeface="VNI-Avo" pitchFamily="2" charset="0"/>
                <a:cs typeface="Times New Roman" panose="02020603050405020304" pitchFamily="18" charset="0"/>
              </a:rPr>
              <a:t>Coù chuù cuùn con</a:t>
            </a:r>
            <a:endParaRPr lang="en-US" sz="4400" dirty="0">
              <a:latin typeface="VNI-Avo" pitchFamily="2" charset="0"/>
              <a:cs typeface="Times New Roman" panose="02020603050405020304" pitchFamily="18" charset="0"/>
            </a:endParaRPr>
          </a:p>
          <a:p>
            <a:r>
              <a:rPr lang="en-US" sz="4400" dirty="0" smtClean="0">
                <a:latin typeface="VNI-Avo" pitchFamily="2" charset="0"/>
                <a:cs typeface="Times New Roman" panose="02020603050405020304" pitchFamily="18" charset="0"/>
              </a:rPr>
              <a:t>Ñaët chaân leân meùp</a:t>
            </a:r>
            <a:endParaRPr lang="en-US" sz="4400" dirty="0">
              <a:latin typeface="VNI-Avo" pitchFamily="2" charset="0"/>
              <a:cs typeface="Times New Roman" panose="02020603050405020304" pitchFamily="18" charset="0"/>
            </a:endParaRPr>
          </a:p>
          <a:p>
            <a:r>
              <a:rPr lang="en-US" sz="4400" dirty="0" smtClean="0">
                <a:latin typeface="VNI-Avo" pitchFamily="2" charset="0"/>
                <a:cs typeface="Times New Roman" panose="02020603050405020304" pitchFamily="18" charset="0"/>
              </a:rPr>
              <a:t>Goõ nh</a:t>
            </a:r>
            <a:r>
              <a:rPr lang="en-US" sz="4400" dirty="0" smtClean="0">
                <a:solidFill>
                  <a:srgbClr val="D60093"/>
                </a:solidFill>
                <a:latin typeface="VNI-Avo" pitchFamily="2" charset="0"/>
                <a:cs typeface="Times New Roman" panose="02020603050405020304" pitchFamily="18" charset="0"/>
              </a:rPr>
              <a:t>òp</a:t>
            </a:r>
            <a:r>
              <a:rPr lang="en-US" sz="4400" dirty="0" smtClean="0">
                <a:latin typeface="VNI-Avo" pitchFamily="2" charset="0"/>
                <a:cs typeface="Times New Roman" panose="02020603050405020304" pitchFamily="18" charset="0"/>
              </a:rPr>
              <a:t> goõ nh</a:t>
            </a:r>
            <a:r>
              <a:rPr lang="en-US" sz="4400" dirty="0" smtClean="0">
                <a:solidFill>
                  <a:srgbClr val="D60093"/>
                </a:solidFill>
                <a:latin typeface="VNI-Avo" pitchFamily="2" charset="0"/>
                <a:cs typeface="Times New Roman" panose="02020603050405020304" pitchFamily="18" charset="0"/>
              </a:rPr>
              <a:t>òp</a:t>
            </a:r>
            <a:endParaRPr lang="en-US" sz="4400" dirty="0">
              <a:solidFill>
                <a:srgbClr val="D60093"/>
              </a:solidFill>
              <a:latin typeface="VNI-Avo" pitchFamily="2" charset="0"/>
              <a:cs typeface="Times New Roman" panose="02020603050405020304" pitchFamily="18" charset="0"/>
            </a:endParaRPr>
          </a:p>
          <a:p>
            <a:r>
              <a:rPr lang="en-US" sz="4400" dirty="0">
                <a:latin typeface="VNI-Avo" pitchFamily="2" charset="0"/>
                <a:cs typeface="Times New Roman" panose="02020603050405020304" pitchFamily="18" charset="0"/>
              </a:rPr>
              <a:t>Tam </a:t>
            </a:r>
            <a:r>
              <a:rPr lang="en-US" sz="4400" dirty="0" smtClean="0">
                <a:latin typeface="VNI-Avo" pitchFamily="2" charset="0"/>
                <a:cs typeface="Times New Roman" panose="02020603050405020304" pitchFamily="18" charset="0"/>
              </a:rPr>
              <a:t>theå cheùp cheùp:</a:t>
            </a:r>
          </a:p>
          <a:p>
            <a:r>
              <a:rPr lang="en-US" sz="4400" dirty="0" smtClean="0">
                <a:latin typeface="VNI-Avo" pitchFamily="2" charset="0"/>
                <a:cs typeface="Times New Roman" panose="02020603050405020304" pitchFamily="18" charset="0"/>
              </a:rPr>
              <a:t>- Huït maát caù ngon!</a:t>
            </a:r>
            <a:endParaRPr lang="en-US" sz="4400" dirty="0">
              <a:latin typeface="VNI-Avo" pitchFamily="2" charset="0"/>
              <a:cs typeface="Times New Roman" panose="02020603050405020304" pitchFamily="18" charset="0"/>
            </a:endParaRPr>
          </a:p>
        </p:txBody>
      </p:sp>
      <p:sp>
        <p:nvSpPr>
          <p:cNvPr id="3" name="Rectangle 2"/>
          <p:cNvSpPr/>
          <p:nvPr/>
        </p:nvSpPr>
        <p:spPr>
          <a:xfrm>
            <a:off x="3167935" y="100481"/>
            <a:ext cx="6287723" cy="156966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defPPr>
              <a:defRPr lang="vi-V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4800" b="1" dirty="0">
                <a:latin typeface="VNI-Avo" pitchFamily="2" charset="0"/>
                <a:cs typeface="Times New Roman" panose="02020603050405020304" pitchFamily="18" charset="0"/>
              </a:rPr>
              <a:t>    Tam </a:t>
            </a:r>
            <a:r>
              <a:rPr lang="en-US" sz="4800" b="1" dirty="0" smtClean="0">
                <a:latin typeface="VNI-Avo" pitchFamily="2" charset="0"/>
                <a:cs typeface="Times New Roman" panose="02020603050405020304" pitchFamily="18" charset="0"/>
              </a:rPr>
              <a:t>theå mô</a:t>
            </a:r>
            <a:endParaRPr lang="en-US" sz="4800" b="1" dirty="0">
              <a:latin typeface="VNI-Avo" pitchFamily="2" charset="0"/>
              <a:cs typeface="Times New Roman" panose="02020603050405020304" pitchFamily="18" charset="0"/>
            </a:endParaRPr>
          </a:p>
          <a:p>
            <a:endParaRPr lang="en-US" sz="4800" b="1" dirty="0">
              <a:latin typeface="VNI-Avo" pitchFamily="2" charset="0"/>
              <a:cs typeface="Times New Roman" panose="02020603050405020304" pitchFamily="18" charset="0"/>
            </a:endParaRPr>
          </a:p>
        </p:txBody>
      </p:sp>
    </p:spTree>
    <p:extLst>
      <p:ext uri="{BB962C8B-B14F-4D97-AF65-F5344CB8AC3E}">
        <p14:creationId xmlns:p14="http://schemas.microsoft.com/office/powerpoint/2010/main" xmlns="" val="190863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 mẫu câu chào hỏi tiếng anh cho trẻ em thông dụng dễ nhớ"/>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476" t="1531" r="1270" b="2076"/>
          <a:stretch/>
        </p:blipFill>
        <p:spPr bwMode="auto">
          <a:xfrm>
            <a:off x="-620485" y="0"/>
            <a:ext cx="1365068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416049" y="724901"/>
            <a:ext cx="4956806" cy="1446550"/>
          </a:xfrm>
          <a:prstGeom prst="rect">
            <a:avLst/>
          </a:prstGeom>
          <a:noFill/>
        </p:spPr>
        <p:txBody>
          <a:bodyPr wrap="none" rtlCol="0">
            <a:spAutoFit/>
          </a:bodyPr>
          <a:lstStyle/>
          <a:p>
            <a:r>
              <a:rPr lang="en-US" sz="5400" b="1" dirty="0">
                <a:latin typeface="VNI-Avo" pitchFamily="2" charset="0"/>
                <a:cs typeface="Times New Roman" panose="02020603050405020304" pitchFamily="18" charset="0"/>
              </a:rPr>
              <a:t>    </a:t>
            </a:r>
            <a:r>
              <a:rPr lang="en-US" sz="7200" b="1" u="sng" dirty="0" smtClean="0">
                <a:latin typeface="VNI-Avo" pitchFamily="2" charset="0"/>
                <a:cs typeface="Times New Roman" panose="02020603050405020304" pitchFamily="18" charset="0"/>
              </a:rPr>
              <a:t>Baøi 58</a:t>
            </a:r>
            <a:r>
              <a:rPr lang="en-US" sz="6600" b="1" dirty="0" smtClean="0">
                <a:latin typeface="VNI-Avo" pitchFamily="2" charset="0"/>
                <a:cs typeface="Times New Roman" panose="02020603050405020304" pitchFamily="18" charset="0"/>
              </a:rPr>
              <a:t>:</a:t>
            </a:r>
            <a:r>
              <a:rPr lang="en-US" sz="8800" b="1" dirty="0" smtClean="0">
                <a:latin typeface="VNI-Avo" pitchFamily="2" charset="0"/>
                <a:cs typeface="Times New Roman" panose="02020603050405020304" pitchFamily="18" charset="0"/>
              </a:rPr>
              <a:t>   </a:t>
            </a:r>
            <a:endParaRPr lang="vi-VN" sz="9600" b="1" dirty="0">
              <a:latin typeface="Vni 01 LinotypeZapfino one" pitchFamily="2" charset="2"/>
              <a:cs typeface="Times New Roman" panose="02020603050405020304" pitchFamily="18" charset="0"/>
            </a:endParaRPr>
          </a:p>
        </p:txBody>
      </p:sp>
      <p:sp>
        <p:nvSpPr>
          <p:cNvPr id="8" name="Rectangle 7"/>
          <p:cNvSpPr/>
          <p:nvPr/>
        </p:nvSpPr>
        <p:spPr>
          <a:xfrm>
            <a:off x="2860238" y="2161323"/>
            <a:ext cx="7198161" cy="2400657"/>
          </a:xfrm>
          <a:prstGeom prst="rect">
            <a:avLst/>
          </a:prstGeom>
        </p:spPr>
        <p:txBody>
          <a:bodyPr wrap="square">
            <a:spAutoFit/>
          </a:bodyPr>
          <a:lstStyle/>
          <a:p>
            <a:r>
              <a:rPr lang="en-US" sz="15000" b="1" dirty="0" smtClean="0">
                <a:solidFill>
                  <a:srgbClr val="FF0000"/>
                </a:solidFill>
                <a:latin typeface="VNI-Avo" pitchFamily="2" charset="0"/>
                <a:cs typeface="Times New Roman" panose="02020603050405020304" pitchFamily="18" charset="0"/>
              </a:rPr>
              <a:t>om  op</a:t>
            </a:r>
            <a:endParaRPr lang="vi-VN" sz="15000" b="1" dirty="0">
              <a:solidFill>
                <a:srgbClr val="FF0000"/>
              </a:solidFill>
              <a:latin typeface="Vni 01 LinotypeZapfino one" pitchFamily="2" charset="2"/>
              <a:cs typeface="Times New Roman" panose="02020603050405020304" pitchFamily="18" charset="0"/>
            </a:endParaRPr>
          </a:p>
        </p:txBody>
      </p:sp>
      <p:sp>
        <p:nvSpPr>
          <p:cNvPr id="9" name="TextBox 8"/>
          <p:cNvSpPr txBox="1"/>
          <p:nvPr/>
        </p:nvSpPr>
        <p:spPr>
          <a:xfrm>
            <a:off x="5334003" y="4125688"/>
            <a:ext cx="2786743" cy="646331"/>
          </a:xfrm>
          <a:prstGeom prst="rect">
            <a:avLst/>
          </a:prstGeom>
          <a:noFill/>
        </p:spPr>
        <p:txBody>
          <a:bodyPr wrap="square" rtlCol="0">
            <a:spAutoFit/>
          </a:bodyPr>
          <a:lstStyle/>
          <a:p>
            <a:r>
              <a:rPr lang="en-US" sz="3600" b="1" dirty="0" smtClean="0">
                <a:latin typeface="VNI-Avo" pitchFamily="2" charset="0"/>
              </a:rPr>
              <a:t>(Tieát 1)</a:t>
            </a:r>
            <a:endParaRPr lang="en-US" sz="3600" b="1" dirty="0">
              <a:latin typeface="VNI-Avo" pitchFamily="2" charset="0"/>
            </a:endParaRPr>
          </a:p>
        </p:txBody>
      </p:sp>
    </p:spTree>
    <p:extLst>
      <p:ext uri="{BB962C8B-B14F-4D97-AF65-F5344CB8AC3E}">
        <p14:creationId xmlns:p14="http://schemas.microsoft.com/office/powerpoint/2010/main" xmlns="" val="20442120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TextBox 5"/>
          <p:cNvSpPr txBox="1"/>
          <p:nvPr/>
        </p:nvSpPr>
        <p:spPr>
          <a:xfrm>
            <a:off x="1418756" y="1854926"/>
            <a:ext cx="9671172" cy="2215991"/>
          </a:xfrm>
          <a:prstGeom prst="rect">
            <a:avLst/>
          </a:prstGeom>
          <a:noFill/>
        </p:spPr>
        <p:txBody>
          <a:bodyPr wrap="square" rtlCol="0">
            <a:spAutoFit/>
          </a:bodyPr>
          <a:lstStyle/>
          <a:p>
            <a:pPr algn="ctr"/>
            <a:r>
              <a:rPr lang="en-US" sz="13800" b="1" dirty="0" smtClean="0">
                <a:solidFill>
                  <a:srgbClr val="FF0000"/>
                </a:solidFill>
                <a:latin typeface="VNI-Avo" pitchFamily="2" charset="0"/>
              </a:rPr>
              <a:t>Khaùm phaù</a:t>
            </a:r>
            <a:endParaRPr lang="vi-VN" sz="13800" b="1" dirty="0">
              <a:solidFill>
                <a:srgbClr val="FF0000"/>
              </a:solidFill>
            </a:endParaRPr>
          </a:p>
        </p:txBody>
      </p:sp>
    </p:spTree>
    <p:extLst>
      <p:ext uri="{BB962C8B-B14F-4D97-AF65-F5344CB8AC3E}">
        <p14:creationId xmlns:p14="http://schemas.microsoft.com/office/powerpoint/2010/main" xmlns="" val="2148026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a:extLst>
              <a:ext uri="{BEBA8EAE-BF5A-486C-A8C5-ECC9F3942E4B}">
                <a14:imgProps xmlns:a14="http://schemas.microsoft.com/office/drawing/2010/main" xmlns="">
                  <a14:imgLayer r:embed="rId3">
                    <a14:imgEffect>
                      <a14:backgroundRemoval t="13151" b="46615" l="37189" r="64202"/>
                    </a14:imgEffect>
                  </a14:imgLayer>
                </a14:imgProps>
              </a:ext>
            </a:extLst>
          </a:blip>
          <a:srcRect l="37476" t="15864" r="36710" b="53366"/>
          <a:stretch/>
        </p:blipFill>
        <p:spPr>
          <a:xfrm>
            <a:off x="7107767" y="204290"/>
            <a:ext cx="4508713" cy="2766625"/>
          </a:xfrm>
          <a:prstGeom prst="roundRect">
            <a:avLst>
              <a:gd name="adj" fmla="val 16667"/>
            </a:avLst>
          </a:prstGeom>
          <a:solidFill>
            <a:schemeClr val="bg1"/>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5" name="Picture 34"/>
          <p:cNvPicPr>
            <a:picLocks noChangeAspect="1"/>
          </p:cNvPicPr>
          <p:nvPr/>
        </p:nvPicPr>
        <p:blipFill rotWithShape="1">
          <a:blip r:embed="rId4"/>
          <a:srcRect l="36935" t="15384" r="41035" b="54087"/>
          <a:stretch/>
        </p:blipFill>
        <p:spPr>
          <a:xfrm>
            <a:off x="514854" y="204290"/>
            <a:ext cx="4417914" cy="2745013"/>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TextBox 3"/>
          <p:cNvSpPr txBox="1"/>
          <p:nvPr/>
        </p:nvSpPr>
        <p:spPr>
          <a:xfrm>
            <a:off x="381848" y="2826102"/>
            <a:ext cx="4179013" cy="1200329"/>
          </a:xfrm>
          <a:prstGeom prst="rect">
            <a:avLst/>
          </a:prstGeom>
          <a:noFill/>
        </p:spPr>
        <p:txBody>
          <a:bodyPr wrap="square" rtlCol="0">
            <a:spAutoFit/>
          </a:bodyPr>
          <a:lstStyle/>
          <a:p>
            <a:r>
              <a:rPr lang="en-US" sz="7200" b="1" dirty="0">
                <a:latin typeface="VNI-Avo" pitchFamily="2" charset="0"/>
                <a:cs typeface="Times New Roman" panose="02020603050405020304" pitchFamily="18" charset="0"/>
              </a:rPr>
              <a:t> </a:t>
            </a:r>
            <a:r>
              <a:rPr lang="en-US" sz="7200" b="1" dirty="0" smtClean="0">
                <a:latin typeface="VNI-Avo" pitchFamily="2" charset="0"/>
                <a:cs typeface="Times New Roman" panose="02020603050405020304" pitchFamily="18" charset="0"/>
              </a:rPr>
              <a:t>h</a:t>
            </a:r>
            <a:r>
              <a:rPr lang="en-US" sz="7200" b="1" dirty="0" smtClean="0">
                <a:solidFill>
                  <a:srgbClr val="FF0000"/>
                </a:solidFill>
                <a:latin typeface="VNI-Avo" pitchFamily="2" charset="0"/>
                <a:cs typeface="Times New Roman" panose="02020603050405020304" pitchFamily="18" charset="0"/>
              </a:rPr>
              <a:t>oøm thö </a:t>
            </a:r>
            <a:endParaRPr lang="vi-VN" sz="7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6575" y="3814848"/>
            <a:ext cx="3514123" cy="1200329"/>
          </a:xfrm>
          <a:prstGeom prst="rect">
            <a:avLst/>
          </a:prstGeom>
          <a:noFill/>
        </p:spPr>
        <p:txBody>
          <a:bodyPr wrap="square" rtlCol="0">
            <a:spAutoFit/>
          </a:bodyPr>
          <a:lstStyle/>
          <a:p>
            <a:r>
              <a:rPr lang="en-US" sz="7200" b="1" dirty="0">
                <a:latin typeface="VNI-Avo" pitchFamily="2" charset="0"/>
                <a:cs typeface="Times New Roman" panose="02020603050405020304" pitchFamily="18" charset="0"/>
              </a:rPr>
              <a:t>  </a:t>
            </a:r>
            <a:r>
              <a:rPr lang="en-US" sz="7200" b="1" dirty="0" smtClean="0">
                <a:latin typeface="VNI-Avo" pitchFamily="2" charset="0"/>
                <a:cs typeface="Times New Roman" panose="02020603050405020304" pitchFamily="18" charset="0"/>
              </a:rPr>
              <a:t>h</a:t>
            </a:r>
            <a:r>
              <a:rPr lang="en-US" sz="7200" b="1" dirty="0" smtClean="0">
                <a:solidFill>
                  <a:srgbClr val="FF0000"/>
                </a:solidFill>
                <a:latin typeface="VNI-Avo" pitchFamily="2" charset="0"/>
                <a:cs typeface="Times New Roman" panose="02020603050405020304" pitchFamily="18" charset="0"/>
              </a:rPr>
              <a:t>oøm</a:t>
            </a:r>
            <a:r>
              <a:rPr lang="en-US" sz="7200" b="1" dirty="0" smtClean="0">
                <a:latin typeface="VNI-Avo" pitchFamily="2" charset="0"/>
                <a:cs typeface="Times New Roman" panose="02020603050405020304" pitchFamily="18" charset="0"/>
              </a:rPr>
              <a:t> </a:t>
            </a:r>
            <a:endParaRPr lang="vi-VN" sz="7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92089" y="4661307"/>
            <a:ext cx="2542048" cy="1200329"/>
          </a:xfrm>
          <a:prstGeom prst="rect">
            <a:avLst/>
          </a:prstGeom>
          <a:noFill/>
        </p:spPr>
        <p:txBody>
          <a:bodyPr wrap="square" rtlCol="0">
            <a:spAutoFit/>
          </a:bodyPr>
          <a:lstStyle/>
          <a:p>
            <a:r>
              <a:rPr lang="en-US" sz="7200" b="1" dirty="0">
                <a:solidFill>
                  <a:srgbClr val="FF0000"/>
                </a:solidFill>
                <a:latin typeface="VNI-Avo" pitchFamily="2" charset="0"/>
                <a:cs typeface="Times New Roman" panose="02020603050405020304" pitchFamily="18" charset="0"/>
              </a:rPr>
              <a:t> om</a:t>
            </a:r>
            <a:r>
              <a:rPr lang="en-US" sz="7200" b="1" dirty="0">
                <a:latin typeface="VNI-Avo" pitchFamily="2" charset="0"/>
                <a:cs typeface="Times New Roman" panose="02020603050405020304" pitchFamily="18" charset="0"/>
              </a:rPr>
              <a:t> </a:t>
            </a:r>
            <a:endParaRPr lang="vi-VN" sz="7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683184" y="4645848"/>
            <a:ext cx="3065814" cy="1200329"/>
          </a:xfrm>
          <a:prstGeom prst="rect">
            <a:avLst/>
          </a:prstGeom>
          <a:noFill/>
        </p:spPr>
        <p:txBody>
          <a:bodyPr wrap="square" rtlCol="0">
            <a:spAutoFit/>
          </a:bodyPr>
          <a:lstStyle/>
          <a:p>
            <a:r>
              <a:rPr lang="en-US" sz="7200" b="1" dirty="0">
                <a:solidFill>
                  <a:srgbClr val="FF0000"/>
                </a:solidFill>
                <a:latin typeface="VNI-Avo" pitchFamily="2" charset="0"/>
                <a:cs typeface="Times New Roman" panose="02020603050405020304" pitchFamily="18" charset="0"/>
              </a:rPr>
              <a:t>  op</a:t>
            </a:r>
            <a:r>
              <a:rPr lang="en-US" sz="7200" b="1" dirty="0">
                <a:latin typeface="VNI-Avo" pitchFamily="2" charset="0"/>
                <a:cs typeface="Times New Roman" panose="02020603050405020304" pitchFamily="18" charset="0"/>
              </a:rPr>
              <a:t> </a:t>
            </a:r>
            <a:endParaRPr lang="vi-VN" sz="7200" b="1"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6638622" y="5828175"/>
            <a:ext cx="5129640" cy="806364"/>
            <a:chOff x="701023" y="5373786"/>
            <a:chExt cx="3850112" cy="806364"/>
          </a:xfrm>
        </p:grpSpPr>
        <p:sp>
          <p:nvSpPr>
            <p:cNvPr id="15" name="Rectangle 14"/>
            <p:cNvSpPr/>
            <p:nvPr/>
          </p:nvSpPr>
          <p:spPr>
            <a:xfrm>
              <a:off x="701023" y="5373862"/>
              <a:ext cx="851281"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a:latin typeface="VNI-Avo" pitchFamily="2" charset="0"/>
                  <a:cs typeface="Times New Roman" panose="02020603050405020304" pitchFamily="18" charset="0"/>
                </a:rPr>
                <a:t>o</a:t>
              </a:r>
              <a:endParaRPr lang="vi-VN" sz="7200" dirty="0">
                <a:latin typeface="Times New Roman" panose="02020603050405020304" pitchFamily="18" charset="0"/>
                <a:cs typeface="Times New Roman" panose="02020603050405020304" pitchFamily="18" charset="0"/>
              </a:endParaRPr>
            </a:p>
          </p:txBody>
        </p:sp>
        <p:sp>
          <p:nvSpPr>
            <p:cNvPr id="16" name="Rectangle 15"/>
            <p:cNvSpPr/>
            <p:nvPr/>
          </p:nvSpPr>
          <p:spPr>
            <a:xfrm>
              <a:off x="2077811" y="5373786"/>
              <a:ext cx="796468"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a:latin typeface="VNI-Avo" pitchFamily="2" charset="0"/>
                  <a:cs typeface="Times New Roman" panose="02020603050405020304" pitchFamily="18" charset="0"/>
                </a:rPr>
                <a:t>p</a:t>
              </a:r>
              <a:endParaRPr lang="vi-VN" sz="7200" dirty="0">
                <a:latin typeface="Times New Roman" panose="02020603050405020304" pitchFamily="18" charset="0"/>
                <a:cs typeface="Times New Roman" panose="02020603050405020304" pitchFamily="18" charset="0"/>
              </a:endParaRPr>
            </a:p>
          </p:txBody>
        </p:sp>
        <p:cxnSp>
          <p:nvCxnSpPr>
            <p:cNvPr id="17" name="Straight Connector 16"/>
            <p:cNvCxnSpPr>
              <a:stCxn id="15" idx="3"/>
              <a:endCxn id="16" idx="1"/>
            </p:cNvCxnSpPr>
            <p:nvPr/>
          </p:nvCxnSpPr>
          <p:spPr>
            <a:xfrm flipV="1">
              <a:off x="1552304" y="5775718"/>
              <a:ext cx="525507" cy="1288"/>
            </a:xfrm>
            <a:prstGeom prst="line">
              <a:avLst/>
            </a:prstGeom>
            <a:ln w="28575"/>
          </p:spPr>
          <p:style>
            <a:lnRef idx="1">
              <a:schemeClr val="dk1"/>
            </a:lnRef>
            <a:fillRef idx="0">
              <a:schemeClr val="dk1"/>
            </a:fillRef>
            <a:effectRef idx="0">
              <a:schemeClr val="dk1"/>
            </a:effectRef>
            <a:fontRef idx="minor">
              <a:schemeClr val="tx1"/>
            </a:fontRef>
          </p:style>
        </p:cxnSp>
        <p:sp>
          <p:nvSpPr>
            <p:cNvPr id="18" name="Rectangle 17"/>
            <p:cNvSpPr/>
            <p:nvPr/>
          </p:nvSpPr>
          <p:spPr>
            <a:xfrm>
              <a:off x="3457191" y="5373786"/>
              <a:ext cx="1093944" cy="80386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a:latin typeface="VNI-Avo" pitchFamily="2" charset="0"/>
                  <a:cs typeface="Times New Roman" panose="02020603050405020304" pitchFamily="18" charset="0"/>
                </a:rPr>
                <a:t>op</a:t>
              </a:r>
              <a:endParaRPr lang="vi-VN" sz="7200" dirty="0">
                <a:latin typeface="Times New Roman" panose="02020603050405020304" pitchFamily="18" charset="0"/>
                <a:cs typeface="Times New Roman" panose="02020603050405020304" pitchFamily="18" charset="0"/>
              </a:endParaRPr>
            </a:p>
          </p:txBody>
        </p:sp>
        <p:cxnSp>
          <p:nvCxnSpPr>
            <p:cNvPr id="19" name="Straight Arrow Connector 18"/>
            <p:cNvCxnSpPr>
              <a:stCxn id="16" idx="3"/>
              <a:endCxn id="18" idx="1"/>
            </p:cNvCxnSpPr>
            <p:nvPr/>
          </p:nvCxnSpPr>
          <p:spPr>
            <a:xfrm>
              <a:off x="2874279" y="5775718"/>
              <a:ext cx="58291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21" name="TextBox 20"/>
          <p:cNvSpPr txBox="1"/>
          <p:nvPr/>
        </p:nvSpPr>
        <p:spPr>
          <a:xfrm>
            <a:off x="8206403" y="4650689"/>
            <a:ext cx="900966" cy="1200329"/>
          </a:xfrm>
          <a:prstGeom prst="rect">
            <a:avLst/>
          </a:prstGeom>
          <a:noFill/>
        </p:spPr>
        <p:txBody>
          <a:bodyPr wrap="square" rtlCol="0">
            <a:spAutoFit/>
          </a:bodyPr>
          <a:lstStyle/>
          <a:p>
            <a:r>
              <a:rPr lang="en-US" sz="7200" b="1" dirty="0">
                <a:solidFill>
                  <a:srgbClr val="D60093"/>
                </a:solidFill>
                <a:latin typeface="VNI-Avo" pitchFamily="2" charset="0"/>
                <a:cs typeface="Times New Roman" panose="02020603050405020304" pitchFamily="18" charset="0"/>
              </a:rPr>
              <a:t>o</a:t>
            </a:r>
            <a:endParaRPr lang="vi-VN" sz="7200" b="1" dirty="0">
              <a:solidFill>
                <a:srgbClr val="D60093"/>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8786358" y="4641879"/>
            <a:ext cx="859953" cy="1200329"/>
          </a:xfrm>
          <a:prstGeom prst="rect">
            <a:avLst/>
          </a:prstGeom>
          <a:noFill/>
        </p:spPr>
        <p:txBody>
          <a:bodyPr wrap="square" rtlCol="0">
            <a:spAutoFit/>
          </a:bodyPr>
          <a:lstStyle/>
          <a:p>
            <a:r>
              <a:rPr lang="en-US" sz="7200" b="1" dirty="0">
                <a:solidFill>
                  <a:schemeClr val="accent6">
                    <a:lumMod val="50000"/>
                  </a:schemeClr>
                </a:solidFill>
                <a:latin typeface="VNI-Avo" pitchFamily="2" charset="0"/>
                <a:cs typeface="Times New Roman" panose="02020603050405020304" pitchFamily="18" charset="0"/>
              </a:rPr>
              <a:t>p</a:t>
            </a:r>
            <a:endParaRPr lang="vi-VN" sz="7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3" name="AutoShape 4" descr="COMBO 2 CÂY GIỐNG CHANH KHÔNG HẠT DÒNG QUẢ CHÙM SIÊU NĂNG SUẤT, CAM KẾT  GIỐNG CHUẨN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4" name="AutoShape 6" descr="COMBO 2 CÂY GIỐNG CHANH KHÔNG HẠT DÒNG QUẢ CHÙM SIÊU NĂNG SUẤT, CAM KẾT  GIỐNG CHUẨN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5" name="AutoShape 8" descr="COMBO 2 CÂY GIỐNG CHANH KHÔNG HẠT DÒNG QUẢ CHÙM SIÊU NĂNG SUẤT, CAM KẾT  GIỐNG CHUẨN | Lazada.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6" name="AutoShape 12" descr="COMBO 2 CÂY GIỐNG CHANH KHÔNG HẠT DÒNG QUẢ CHÙM SIÊU NĂNG SUẤT, CAM KẾT  GIỐNG CHUẨN | Lazada.v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7" name="TextBox 26"/>
          <p:cNvSpPr txBox="1"/>
          <p:nvPr/>
        </p:nvSpPr>
        <p:spPr>
          <a:xfrm>
            <a:off x="7059550" y="2877812"/>
            <a:ext cx="4809071" cy="1200329"/>
          </a:xfrm>
          <a:prstGeom prst="rect">
            <a:avLst/>
          </a:prstGeom>
          <a:noFill/>
        </p:spPr>
        <p:txBody>
          <a:bodyPr wrap="square" rtlCol="0">
            <a:spAutoFit/>
          </a:bodyPr>
          <a:lstStyle/>
          <a:p>
            <a:r>
              <a:rPr lang="en-US" sz="7200" b="1" dirty="0" smtClean="0">
                <a:latin typeface="VNI-Avo" pitchFamily="2" charset="0"/>
                <a:cs typeface="Times New Roman" panose="02020603050405020304" pitchFamily="18" charset="0"/>
              </a:rPr>
              <a:t>ch</a:t>
            </a:r>
            <a:r>
              <a:rPr lang="en-US" sz="7200" b="1" dirty="0" smtClean="0">
                <a:solidFill>
                  <a:srgbClr val="FF0000"/>
                </a:solidFill>
                <a:latin typeface="VNI-Avo" pitchFamily="2" charset="0"/>
                <a:cs typeface="Times New Roman" panose="02020603050405020304" pitchFamily="18" charset="0"/>
              </a:rPr>
              <a:t>oùp noù</a:t>
            </a:r>
            <a:r>
              <a:rPr lang="en-US" sz="7200" b="1" dirty="0" smtClean="0">
                <a:latin typeface="VNI-Avo" pitchFamily="2" charset="0"/>
                <a:cs typeface="Times New Roman" panose="02020603050405020304" pitchFamily="18" charset="0"/>
              </a:rPr>
              <a:t>n</a:t>
            </a:r>
            <a:endParaRPr lang="vi-VN" sz="72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527112" y="3782421"/>
            <a:ext cx="3642811" cy="1200329"/>
          </a:xfrm>
          <a:prstGeom prst="rect">
            <a:avLst/>
          </a:prstGeom>
          <a:noFill/>
        </p:spPr>
        <p:txBody>
          <a:bodyPr wrap="square" rtlCol="0">
            <a:spAutoFit/>
          </a:bodyPr>
          <a:lstStyle/>
          <a:p>
            <a:r>
              <a:rPr lang="en-US" sz="7200" b="1" dirty="0">
                <a:latin typeface="VNI-Avo" pitchFamily="2" charset="0"/>
                <a:cs typeface="Times New Roman" panose="02020603050405020304" pitchFamily="18" charset="0"/>
              </a:rPr>
              <a:t>  </a:t>
            </a:r>
            <a:r>
              <a:rPr lang="en-US" sz="7200" b="1" dirty="0" smtClean="0">
                <a:latin typeface="VNI-Avo" pitchFamily="2" charset="0"/>
                <a:cs typeface="Times New Roman" panose="02020603050405020304" pitchFamily="18" charset="0"/>
              </a:rPr>
              <a:t>ch</a:t>
            </a:r>
            <a:r>
              <a:rPr lang="en-US" sz="7200" b="1" dirty="0" smtClean="0">
                <a:solidFill>
                  <a:srgbClr val="FF0000"/>
                </a:solidFill>
                <a:latin typeface="VNI-Avo" pitchFamily="2" charset="0"/>
                <a:cs typeface="Times New Roman" panose="02020603050405020304" pitchFamily="18" charset="0"/>
              </a:rPr>
              <a:t>oùp</a:t>
            </a:r>
            <a:r>
              <a:rPr lang="en-US" sz="7200" b="1" dirty="0" smtClean="0">
                <a:latin typeface="VNI-Avo" pitchFamily="2" charset="0"/>
                <a:cs typeface="Times New Roman" panose="02020603050405020304" pitchFamily="18" charset="0"/>
              </a:rPr>
              <a:t> </a:t>
            </a:r>
            <a:endParaRPr lang="vi-VN" sz="72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734593" y="4655828"/>
            <a:ext cx="1032930" cy="1200329"/>
          </a:xfrm>
          <a:prstGeom prst="rect">
            <a:avLst/>
          </a:prstGeom>
          <a:noFill/>
        </p:spPr>
        <p:txBody>
          <a:bodyPr wrap="square" rtlCol="0">
            <a:spAutoFit/>
          </a:bodyPr>
          <a:lstStyle/>
          <a:p>
            <a:r>
              <a:rPr lang="en-US" sz="7200" b="1" dirty="0">
                <a:solidFill>
                  <a:schemeClr val="accent5">
                    <a:lumMod val="50000"/>
                  </a:schemeClr>
                </a:solidFill>
                <a:latin typeface="VNI-Avo" pitchFamily="2" charset="0"/>
                <a:cs typeface="Times New Roman" panose="02020603050405020304" pitchFamily="18" charset="0"/>
              </a:rPr>
              <a:t>m</a:t>
            </a:r>
            <a:endParaRPr lang="vi-VN" sz="72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148777" y="4654563"/>
            <a:ext cx="900966" cy="1200329"/>
          </a:xfrm>
          <a:prstGeom prst="rect">
            <a:avLst/>
          </a:prstGeom>
          <a:noFill/>
        </p:spPr>
        <p:txBody>
          <a:bodyPr wrap="square" rtlCol="0">
            <a:spAutoFit/>
          </a:bodyPr>
          <a:lstStyle/>
          <a:p>
            <a:r>
              <a:rPr lang="en-US" sz="7200" b="1" dirty="0">
                <a:solidFill>
                  <a:srgbClr val="D60093"/>
                </a:solidFill>
                <a:latin typeface="VNI-Avo" pitchFamily="2" charset="0"/>
                <a:cs typeface="Times New Roman" panose="02020603050405020304" pitchFamily="18" charset="0"/>
              </a:rPr>
              <a:t>o</a:t>
            </a:r>
            <a:endParaRPr lang="vi-VN" sz="7200" b="1" dirty="0">
              <a:solidFill>
                <a:srgbClr val="D60093"/>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251600" y="5807199"/>
            <a:ext cx="4733000" cy="821075"/>
            <a:chOff x="917574" y="5604011"/>
            <a:chExt cx="4733000" cy="821075"/>
          </a:xfrm>
        </p:grpSpPr>
        <p:grpSp>
          <p:nvGrpSpPr>
            <p:cNvPr id="8" name="Group 7"/>
            <p:cNvGrpSpPr/>
            <p:nvPr/>
          </p:nvGrpSpPr>
          <p:grpSpPr>
            <a:xfrm>
              <a:off x="917574" y="5604011"/>
              <a:ext cx="2788726" cy="821075"/>
              <a:chOff x="701023" y="5373862"/>
              <a:chExt cx="2697571" cy="821075"/>
            </a:xfrm>
          </p:grpSpPr>
          <p:sp>
            <p:nvSpPr>
              <p:cNvPr id="9" name="Rectangle 8"/>
              <p:cNvSpPr/>
              <p:nvPr/>
            </p:nvSpPr>
            <p:spPr>
              <a:xfrm>
                <a:off x="701023" y="5373862"/>
                <a:ext cx="851281"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a:latin typeface="VNI-Avo" pitchFamily="2" charset="0"/>
                    <a:cs typeface="Times New Roman" panose="02020603050405020304" pitchFamily="18" charset="0"/>
                  </a:rPr>
                  <a:t>o</a:t>
                </a:r>
                <a:endParaRPr lang="vi-VN" sz="7200" dirty="0">
                  <a:latin typeface="Times New Roman" panose="02020603050405020304" pitchFamily="18" charset="0"/>
                  <a:cs typeface="Times New Roman" panose="02020603050405020304" pitchFamily="18" charset="0"/>
                </a:endParaRPr>
              </a:p>
            </p:txBody>
          </p:sp>
          <p:cxnSp>
            <p:nvCxnSpPr>
              <p:cNvPr id="11" name="Straight Connector 10"/>
              <p:cNvCxnSpPr>
                <a:stCxn id="9" idx="3"/>
              </p:cNvCxnSpPr>
              <p:nvPr/>
            </p:nvCxnSpPr>
            <p:spPr>
              <a:xfrm flipV="1">
                <a:off x="1552304" y="5775718"/>
                <a:ext cx="421265" cy="1288"/>
              </a:xfrm>
              <a:prstGeom prst="line">
                <a:avLst/>
              </a:prstGeom>
              <a:ln w="28575"/>
            </p:spPr>
            <p:style>
              <a:lnRef idx="1">
                <a:schemeClr val="dk1"/>
              </a:lnRef>
              <a:fillRef idx="0">
                <a:schemeClr val="dk1"/>
              </a:fillRef>
              <a:effectRef idx="0">
                <a:schemeClr val="dk1"/>
              </a:effectRef>
              <a:fontRef idx="minor">
                <a:schemeClr val="tx1"/>
              </a:fontRef>
            </p:style>
          </p:cxnSp>
          <p:sp>
            <p:nvSpPr>
              <p:cNvPr id="12" name="Rectangle 11"/>
              <p:cNvSpPr/>
              <p:nvPr/>
            </p:nvSpPr>
            <p:spPr>
              <a:xfrm>
                <a:off x="1990120" y="5391073"/>
                <a:ext cx="840937"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a:latin typeface="VNI-Avo" pitchFamily="2" charset="0"/>
                    <a:cs typeface="Times New Roman" panose="02020603050405020304" pitchFamily="18" charset="0"/>
                  </a:rPr>
                  <a:t>m</a:t>
                </a:r>
                <a:endParaRPr lang="vi-VN" sz="7200"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2876630" y="5803046"/>
                <a:ext cx="52196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39" name="Rectangle 38"/>
            <p:cNvSpPr/>
            <p:nvPr/>
          </p:nvSpPr>
          <p:spPr>
            <a:xfrm>
              <a:off x="3689600" y="5617433"/>
              <a:ext cx="1960974"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a:latin typeface="VNI-Avo" pitchFamily="2" charset="0"/>
                  <a:cs typeface="Times New Roman" panose="02020603050405020304" pitchFamily="18" charset="0"/>
                </a:rPr>
                <a:t>om</a:t>
              </a:r>
              <a:endParaRPr lang="vi-VN" sz="7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16361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0.00365 -0.11157 L 0.00144 -0.00139 " pathEditMode="relative" rAng="0" ptsTypes="AA">
                                      <p:cBhvr>
                                        <p:cTn id="18" dur="750" fill="hold"/>
                                        <p:tgtEl>
                                          <p:spTgt spid="5"/>
                                        </p:tgtEl>
                                        <p:attrNameLst>
                                          <p:attrName>ppt_x</p:attrName>
                                          <p:attrName>ppt_y</p:attrName>
                                        </p:attrNameLst>
                                      </p:cBhvr>
                                      <p:rCtr x="-117" y="5509"/>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42" presetClass="path" presetSubtype="0" decel="10000" fill="hold" grpId="0" nodeType="withEffect">
                                  <p:stCondLst>
                                    <p:cond delay="0"/>
                                  </p:stCondLst>
                                  <p:childTnLst>
                                    <p:animMotion origin="layout" path="M 0.00104 -0.1125 L 4.16667E-6 2.96296E-6 " pathEditMode="relative" rAng="0" ptsTypes="AA">
                                      <p:cBhvr>
                                        <p:cTn id="24" dur="750" fill="hold"/>
                                        <p:tgtEl>
                                          <p:spTgt spid="6"/>
                                        </p:tgtEl>
                                        <p:attrNameLst>
                                          <p:attrName>ppt_x</p:attrName>
                                          <p:attrName>ppt_y</p:attrName>
                                        </p:attrNameLst>
                                      </p:cBhvr>
                                      <p:rCtr x="-52" y="5625"/>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3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checkerboard(across)">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heckerboard(across)">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slide(fromBottom)">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ox(i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xit" presetSubtype="16" fill="hold" grpId="1" nodeType="clickEffect">
                                  <p:stCondLst>
                                    <p:cond delay="0"/>
                                  </p:stCondLst>
                                  <p:childTnLst>
                                    <p:animEffect transition="out" filter="box(in)">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ox(in)">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xit" presetSubtype="16" fill="hold" grpId="1" nodeType="clickEffect">
                                  <p:stCondLst>
                                    <p:cond delay="0"/>
                                  </p:stCondLst>
                                  <p:childTnLst>
                                    <p:animEffect transition="out" filter="box(in)">
                                      <p:cBhvr>
                                        <p:cTn id="70" dur="500"/>
                                        <p:tgtEl>
                                          <p:spTgt spid="22"/>
                                        </p:tgtEl>
                                      </p:cBhvr>
                                    </p:animEffect>
                                    <p:set>
                                      <p:cBhvr>
                                        <p:cTn id="71" dur="1" fill="hold">
                                          <p:stCondLst>
                                            <p:cond delay="499"/>
                                          </p:stCondLst>
                                        </p:cTn>
                                        <p:tgtEl>
                                          <p:spTgt spid="2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slide(fromBottom)">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slide(fromBottom)">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4" fill="hold"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slide(fromBottom)">
                                      <p:cBhvr>
                                        <p:cTn id="8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7" grpId="0"/>
      <p:bldP spid="21" grpId="0"/>
      <p:bldP spid="21" grpId="1"/>
      <p:bldP spid="22" grpId="0"/>
      <p:bldP spid="22" grpId="1"/>
      <p:bldP spid="27" grpId="0"/>
      <p:bldP spid="28" grpId="0"/>
      <p:bldP spid="32" grpId="0"/>
      <p:bldP spid="33" grpId="0"/>
      <p:bldP spid="3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TextBox 5"/>
          <p:cNvSpPr txBox="1"/>
          <p:nvPr/>
        </p:nvSpPr>
        <p:spPr>
          <a:xfrm>
            <a:off x="2374468" y="1097280"/>
            <a:ext cx="7196201" cy="3631763"/>
          </a:xfrm>
          <a:prstGeom prst="rect">
            <a:avLst/>
          </a:prstGeom>
          <a:noFill/>
        </p:spPr>
        <p:txBody>
          <a:bodyPr wrap="none" rtlCol="0">
            <a:spAutoFit/>
          </a:bodyPr>
          <a:lstStyle/>
          <a:p>
            <a:pPr algn="ctr"/>
            <a:r>
              <a:rPr lang="en-US" sz="11500" b="1" dirty="0" smtClean="0">
                <a:solidFill>
                  <a:srgbClr val="FF0000"/>
                </a:solidFill>
                <a:latin typeface="VNI-Avo" pitchFamily="2" charset="0"/>
              </a:rPr>
              <a:t>Ñoïc töø </a:t>
            </a:r>
            <a:endParaRPr lang="en-US" sz="11500" b="1" dirty="0">
              <a:solidFill>
                <a:srgbClr val="FF0000"/>
              </a:solidFill>
              <a:latin typeface="VNI-Avo" pitchFamily="2" charset="0"/>
            </a:endParaRPr>
          </a:p>
          <a:p>
            <a:pPr algn="ctr"/>
            <a:r>
              <a:rPr lang="en-US" sz="11500" b="1" dirty="0" smtClean="0">
                <a:solidFill>
                  <a:srgbClr val="FF0000"/>
                </a:solidFill>
                <a:latin typeface="VNI-Avo" pitchFamily="2" charset="0"/>
              </a:rPr>
              <a:t>öùng duïng</a:t>
            </a:r>
            <a:endParaRPr lang="vi-VN" sz="11500" b="1" dirty="0">
              <a:solidFill>
                <a:srgbClr val="FF0000"/>
              </a:solidFill>
            </a:endParaRPr>
          </a:p>
        </p:txBody>
      </p:sp>
    </p:spTree>
    <p:extLst>
      <p:ext uri="{BB962C8B-B14F-4D97-AF65-F5344CB8AC3E}">
        <p14:creationId xmlns:p14="http://schemas.microsoft.com/office/powerpoint/2010/main" xmlns="" val="4009917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Box 21"/>
          <p:cNvSpPr txBox="1"/>
          <p:nvPr/>
        </p:nvSpPr>
        <p:spPr>
          <a:xfrm>
            <a:off x="1006718" y="2420705"/>
            <a:ext cx="4307589" cy="1107996"/>
          </a:xfrm>
          <a:prstGeom prst="rect">
            <a:avLst/>
          </a:prstGeom>
          <a:noFill/>
        </p:spPr>
        <p:txBody>
          <a:bodyPr wrap="none" rtlCol="0">
            <a:spAutoFit/>
          </a:bodyPr>
          <a:lstStyle/>
          <a:p>
            <a:r>
              <a:rPr lang="en-US" sz="6600" b="1" dirty="0" smtClean="0">
                <a:latin typeface="VNI-Avo" pitchFamily="2" charset="0"/>
                <a:cs typeface="Times New Roman" panose="02020603050405020304" pitchFamily="18" charset="0"/>
              </a:rPr>
              <a:t>ñom ñoùm</a:t>
            </a:r>
            <a:endParaRPr lang="vi-VN" sz="66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7084690" y="2443007"/>
            <a:ext cx="4795081" cy="1107996"/>
          </a:xfrm>
          <a:prstGeom prst="rect">
            <a:avLst/>
          </a:prstGeom>
          <a:noFill/>
        </p:spPr>
        <p:txBody>
          <a:bodyPr wrap="square" rtlCol="0">
            <a:spAutoFit/>
          </a:bodyPr>
          <a:lstStyle/>
          <a:p>
            <a:r>
              <a:rPr lang="en-US" sz="6600" b="1" dirty="0" smtClean="0">
                <a:latin typeface="VNI-Avo" pitchFamily="2" charset="0"/>
                <a:cs typeface="Times New Roman" panose="02020603050405020304" pitchFamily="18" charset="0"/>
              </a:rPr>
              <a:t>hoïp nhoùm</a:t>
            </a:r>
            <a:endParaRPr lang="vi-VN" sz="66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918793" y="5759009"/>
            <a:ext cx="4153701" cy="1107996"/>
          </a:xfrm>
          <a:prstGeom prst="rect">
            <a:avLst/>
          </a:prstGeom>
          <a:noFill/>
        </p:spPr>
        <p:txBody>
          <a:bodyPr wrap="none" rtlCol="0">
            <a:spAutoFit/>
          </a:bodyPr>
          <a:lstStyle/>
          <a:p>
            <a:r>
              <a:rPr lang="en-US" sz="6600" b="1" dirty="0" smtClean="0">
                <a:latin typeface="VNI-Avo" pitchFamily="2" charset="0"/>
                <a:cs typeface="Times New Roman" panose="02020603050405020304" pitchFamily="18" charset="0"/>
              </a:rPr>
              <a:t>thoân xoùm</a:t>
            </a:r>
            <a:endParaRPr lang="vi-VN" sz="72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7536221" y="5838943"/>
            <a:ext cx="3826874" cy="1107996"/>
          </a:xfrm>
          <a:prstGeom prst="rect">
            <a:avLst/>
          </a:prstGeom>
          <a:noFill/>
        </p:spPr>
        <p:txBody>
          <a:bodyPr wrap="square" rtlCol="0">
            <a:spAutoFit/>
          </a:bodyPr>
          <a:lstStyle/>
          <a:p>
            <a:r>
              <a:rPr lang="en-US" sz="6600" b="1" dirty="0" smtClean="0">
                <a:latin typeface="VNI-Avo" pitchFamily="2" charset="0"/>
                <a:cs typeface="Times New Roman" panose="02020603050405020304" pitchFamily="18" charset="0"/>
              </a:rPr>
              <a:t>goùp tieàn</a:t>
            </a:r>
            <a:endParaRPr lang="vi-VN" sz="6600" b="1" dirty="0">
              <a:latin typeface="Times New Roman" panose="02020603050405020304" pitchFamily="18" charset="0"/>
              <a:cs typeface="Times New Roman" panose="02020603050405020304" pitchFamily="18" charset="0"/>
            </a:endParaRPr>
          </a:p>
        </p:txBody>
      </p:sp>
      <p:pic>
        <p:nvPicPr>
          <p:cNvPr id="26" name="Picture 25"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7"/>
          <p:cNvPicPr>
            <a:picLocks noChangeAspect="1"/>
          </p:cNvPicPr>
          <p:nvPr/>
        </p:nvPicPr>
        <p:blipFill rotWithShape="1">
          <a:blip r:embed="rId3"/>
          <a:srcRect l="28195" t="18830" r="27475" b="33573"/>
          <a:stretch/>
        </p:blipFill>
        <p:spPr>
          <a:xfrm>
            <a:off x="1075673" y="224132"/>
            <a:ext cx="4184284" cy="2332669"/>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9" name="Picture 28"/>
          <p:cNvPicPr>
            <a:picLocks noChangeAspect="1"/>
          </p:cNvPicPr>
          <p:nvPr/>
        </p:nvPicPr>
        <p:blipFill rotWithShape="1">
          <a:blip r:embed="rId4"/>
          <a:srcRect l="29052" t="16988" r="27024" b="35897"/>
          <a:stretch/>
        </p:blipFill>
        <p:spPr>
          <a:xfrm>
            <a:off x="7287520" y="3528064"/>
            <a:ext cx="4158589" cy="2332669"/>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1" name="Picture 30"/>
          <p:cNvPicPr>
            <a:picLocks noChangeAspect="1"/>
          </p:cNvPicPr>
          <p:nvPr/>
        </p:nvPicPr>
        <p:blipFill rotWithShape="1">
          <a:blip r:embed="rId5"/>
          <a:srcRect l="28782" t="16747" r="26484" b="35417"/>
          <a:stretch/>
        </p:blipFill>
        <p:spPr>
          <a:xfrm>
            <a:off x="7320304" y="203202"/>
            <a:ext cx="4161857" cy="2372080"/>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2" name="Picture 31"/>
          <p:cNvPicPr>
            <a:picLocks noChangeAspect="1"/>
          </p:cNvPicPr>
          <p:nvPr/>
        </p:nvPicPr>
        <p:blipFill rotWithShape="1">
          <a:blip r:embed="rId6"/>
          <a:srcRect l="28556" t="18991" r="27250" b="33654"/>
          <a:stretch/>
        </p:blipFill>
        <p:spPr>
          <a:xfrm>
            <a:off x="1075673" y="3499124"/>
            <a:ext cx="4161857" cy="2372081"/>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4" name="TextBox 13"/>
          <p:cNvSpPr txBox="1"/>
          <p:nvPr/>
        </p:nvSpPr>
        <p:spPr>
          <a:xfrm>
            <a:off x="1014171" y="2420974"/>
            <a:ext cx="4307589" cy="1107996"/>
          </a:xfrm>
          <a:prstGeom prst="rect">
            <a:avLst/>
          </a:prstGeom>
          <a:noFill/>
        </p:spPr>
        <p:txBody>
          <a:bodyPr wrap="none" rtlCol="0">
            <a:spAutoFit/>
          </a:bodyPr>
          <a:lstStyle/>
          <a:p>
            <a:r>
              <a:rPr lang="en-US" sz="6600" b="1" dirty="0" smtClean="0">
                <a:latin typeface="VNI-Avo" pitchFamily="2" charset="0"/>
                <a:cs typeface="Times New Roman" panose="02020603050405020304" pitchFamily="18" charset="0"/>
              </a:rPr>
              <a:t>ñ</a:t>
            </a:r>
            <a:r>
              <a:rPr lang="en-US" sz="6600" b="1" dirty="0" smtClean="0">
                <a:solidFill>
                  <a:srgbClr val="FF0000"/>
                </a:solidFill>
                <a:latin typeface="VNI-Avo" pitchFamily="2" charset="0"/>
                <a:cs typeface="Times New Roman" panose="02020603050405020304" pitchFamily="18" charset="0"/>
              </a:rPr>
              <a:t>om</a:t>
            </a:r>
            <a:r>
              <a:rPr lang="en-US" sz="6600" b="1" dirty="0" smtClean="0">
                <a:latin typeface="VNI-Avo" pitchFamily="2" charset="0"/>
                <a:cs typeface="Times New Roman" panose="02020603050405020304" pitchFamily="18" charset="0"/>
              </a:rPr>
              <a:t> ñ</a:t>
            </a:r>
            <a:r>
              <a:rPr lang="en-US" sz="6600" b="1" dirty="0" smtClean="0">
                <a:solidFill>
                  <a:srgbClr val="FF0000"/>
                </a:solidFill>
                <a:latin typeface="VNI-Avo" pitchFamily="2" charset="0"/>
                <a:cs typeface="Times New Roman" panose="02020603050405020304" pitchFamily="18" charset="0"/>
              </a:rPr>
              <a:t>oùm</a:t>
            </a:r>
            <a:endParaRPr lang="vi-VN" sz="66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092143" y="2443276"/>
            <a:ext cx="4795081" cy="1107996"/>
          </a:xfrm>
          <a:prstGeom prst="rect">
            <a:avLst/>
          </a:prstGeom>
          <a:noFill/>
        </p:spPr>
        <p:txBody>
          <a:bodyPr wrap="square" rtlCol="0">
            <a:spAutoFit/>
          </a:bodyPr>
          <a:lstStyle/>
          <a:p>
            <a:r>
              <a:rPr lang="en-US" sz="6600" b="1" dirty="0" smtClean="0">
                <a:latin typeface="VNI-Avo" pitchFamily="2" charset="0"/>
                <a:cs typeface="Times New Roman" panose="02020603050405020304" pitchFamily="18" charset="0"/>
              </a:rPr>
              <a:t>h</a:t>
            </a:r>
            <a:r>
              <a:rPr lang="en-US" sz="6600" b="1" dirty="0" smtClean="0">
                <a:solidFill>
                  <a:srgbClr val="D60093"/>
                </a:solidFill>
                <a:latin typeface="VNI-Avo" pitchFamily="2" charset="0"/>
                <a:cs typeface="Times New Roman" panose="02020603050405020304" pitchFamily="18" charset="0"/>
              </a:rPr>
              <a:t>oïp</a:t>
            </a:r>
            <a:r>
              <a:rPr lang="en-US" sz="6600" b="1" dirty="0" smtClean="0">
                <a:latin typeface="VNI-Avo" pitchFamily="2" charset="0"/>
                <a:cs typeface="Times New Roman" panose="02020603050405020304" pitchFamily="18" charset="0"/>
              </a:rPr>
              <a:t> nh</a:t>
            </a:r>
            <a:r>
              <a:rPr lang="en-US" sz="6600" b="1" dirty="0" smtClean="0">
                <a:solidFill>
                  <a:srgbClr val="FF0000"/>
                </a:solidFill>
                <a:latin typeface="VNI-Avo" pitchFamily="2" charset="0"/>
                <a:cs typeface="Times New Roman" panose="02020603050405020304" pitchFamily="18" charset="0"/>
              </a:rPr>
              <a:t>oùm</a:t>
            </a:r>
            <a:endParaRPr lang="vi-VN" sz="66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926247" y="5759278"/>
            <a:ext cx="4153701" cy="1107996"/>
          </a:xfrm>
          <a:prstGeom prst="rect">
            <a:avLst/>
          </a:prstGeom>
          <a:noFill/>
        </p:spPr>
        <p:txBody>
          <a:bodyPr wrap="none" rtlCol="0">
            <a:spAutoFit/>
          </a:bodyPr>
          <a:lstStyle/>
          <a:p>
            <a:r>
              <a:rPr lang="en-US" sz="6600" b="1" dirty="0" smtClean="0">
                <a:latin typeface="VNI-Avo" pitchFamily="2" charset="0"/>
                <a:cs typeface="Times New Roman" panose="02020603050405020304" pitchFamily="18" charset="0"/>
              </a:rPr>
              <a:t>thoân x</a:t>
            </a:r>
            <a:r>
              <a:rPr lang="en-US" sz="6600" b="1" dirty="0" smtClean="0">
                <a:solidFill>
                  <a:srgbClr val="FF0000"/>
                </a:solidFill>
                <a:latin typeface="VNI-Avo" pitchFamily="2" charset="0"/>
                <a:cs typeface="Times New Roman" panose="02020603050405020304" pitchFamily="18" charset="0"/>
              </a:rPr>
              <a:t>oùm</a:t>
            </a:r>
            <a:endParaRPr lang="vi-VN" sz="72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7532524" y="5839212"/>
            <a:ext cx="3826874" cy="1107996"/>
          </a:xfrm>
          <a:prstGeom prst="rect">
            <a:avLst/>
          </a:prstGeom>
          <a:noFill/>
        </p:spPr>
        <p:txBody>
          <a:bodyPr wrap="square" rtlCol="0">
            <a:spAutoFit/>
          </a:bodyPr>
          <a:lstStyle/>
          <a:p>
            <a:r>
              <a:rPr lang="en-US" sz="6600" b="1" dirty="0" smtClean="0">
                <a:latin typeface="VNI-Avo" pitchFamily="2" charset="0"/>
                <a:cs typeface="Times New Roman" panose="02020603050405020304" pitchFamily="18" charset="0"/>
              </a:rPr>
              <a:t>g</a:t>
            </a:r>
            <a:r>
              <a:rPr lang="en-US" sz="6600" b="1" dirty="0" smtClean="0">
                <a:solidFill>
                  <a:srgbClr val="D60093"/>
                </a:solidFill>
                <a:latin typeface="VNI-Avo" pitchFamily="2" charset="0"/>
                <a:cs typeface="Times New Roman" panose="02020603050405020304" pitchFamily="18" charset="0"/>
              </a:rPr>
              <a:t>oùp</a:t>
            </a:r>
            <a:r>
              <a:rPr lang="en-US" sz="6600" b="1" dirty="0" smtClean="0">
                <a:latin typeface="VNI-Avo" pitchFamily="2" charset="0"/>
                <a:cs typeface="Times New Roman" panose="02020603050405020304" pitchFamily="18" charset="0"/>
              </a:rPr>
              <a:t> tieàn</a:t>
            </a:r>
            <a:endParaRPr lang="vi-VN"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696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75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heckerboard(across)">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ox(i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heckerboard(across)">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ox(i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inHorizont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Horizont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ox(in)">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227</Words>
  <Application>Microsoft Office PowerPoint</Application>
  <PresentationFormat>Custom</PresentationFormat>
  <Paragraphs>77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00000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Admin</cp:lastModifiedBy>
  <cp:revision>106</cp:revision>
  <dcterms:created xsi:type="dcterms:W3CDTF">2020-11-22T10:22:33Z</dcterms:created>
  <dcterms:modified xsi:type="dcterms:W3CDTF">2021-12-01T06:11:17Z</dcterms:modified>
</cp:coreProperties>
</file>